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 id="2147483672" r:id="rId2"/>
  </p:sldMasterIdLst>
  <p:notesMasterIdLst>
    <p:notesMasterId r:id="rId25"/>
  </p:notesMasterIdLst>
  <p:handoutMasterIdLst>
    <p:handoutMasterId r:id="rId26"/>
  </p:handoutMasterIdLst>
  <p:sldIdLst>
    <p:sldId id="256" r:id="rId3"/>
    <p:sldId id="312" r:id="rId4"/>
    <p:sldId id="313" r:id="rId5"/>
    <p:sldId id="314" r:id="rId6"/>
    <p:sldId id="315" r:id="rId7"/>
    <p:sldId id="316" r:id="rId8"/>
    <p:sldId id="317" r:id="rId9"/>
    <p:sldId id="318" r:id="rId10"/>
    <p:sldId id="319" r:id="rId11"/>
    <p:sldId id="320" r:id="rId12"/>
    <p:sldId id="334" r:id="rId13"/>
    <p:sldId id="321" r:id="rId14"/>
    <p:sldId id="322" r:id="rId15"/>
    <p:sldId id="333" r:id="rId16"/>
    <p:sldId id="324" r:id="rId17"/>
    <p:sldId id="326" r:id="rId18"/>
    <p:sldId id="327" r:id="rId19"/>
    <p:sldId id="330" r:id="rId20"/>
    <p:sldId id="331" r:id="rId21"/>
    <p:sldId id="336" r:id="rId22"/>
    <p:sldId id="337" r:id="rId23"/>
    <p:sldId id="332" r:id="rId24"/>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Senza titolo" id="{17AD04FD-49E7-ED49-B5FA-ACB64C629BBB}">
          <p14:sldIdLst>
            <p14:sldId id="256"/>
            <p14:sldId id="312"/>
            <p14:sldId id="313"/>
            <p14:sldId id="314"/>
            <p14:sldId id="315"/>
            <p14:sldId id="316"/>
            <p14:sldId id="317"/>
            <p14:sldId id="318"/>
            <p14:sldId id="319"/>
            <p14:sldId id="320"/>
            <p14:sldId id="334"/>
            <p14:sldId id="321"/>
            <p14:sldId id="322"/>
            <p14:sldId id="333"/>
            <p14:sldId id="324"/>
            <p14:sldId id="326"/>
            <p14:sldId id="327"/>
            <p14:sldId id="330"/>
            <p14:sldId id="331"/>
            <p14:sldId id="336"/>
            <p14:sldId id="337"/>
            <p14:sldId id="332"/>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18441C"/>
    <a:srgbClr val="226028"/>
    <a:srgbClr val="5D7430"/>
    <a:srgbClr val="627A32"/>
    <a:srgbClr val="293315"/>
    <a:srgbClr val="3B4A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420" autoAdjust="0"/>
    <p:restoredTop sz="94607" autoAdjust="0"/>
  </p:normalViewPr>
  <p:slideViewPr>
    <p:cSldViewPr>
      <p:cViewPr>
        <p:scale>
          <a:sx n="112" d="100"/>
          <a:sy n="112" d="100"/>
        </p:scale>
        <p:origin x="-2488" y="-5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7094C70-85FC-694D-B018-25F8501DB8B9}" type="datetime1">
              <a:rPr lang="it-IT" smtClean="0"/>
              <a:t>03/07/17</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21C6A7C-0295-E349-8CE3-2E33A5E2A523}" type="slidenum">
              <a:rPr lang="it-IT" smtClean="0"/>
              <a:t>‹n.›</a:t>
            </a:fld>
            <a:endParaRPr lang="it-IT"/>
          </a:p>
        </p:txBody>
      </p:sp>
    </p:spTree>
    <p:extLst>
      <p:ext uri="{BB962C8B-B14F-4D97-AF65-F5344CB8AC3E}">
        <p14:creationId xmlns:p14="http://schemas.microsoft.com/office/powerpoint/2010/main" val="418255799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it-I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4A5C84E8-D213-504E-BAFE-E646F7A1589B}" type="datetime1">
              <a:rPr lang="it-IT" smtClean="0"/>
              <a:t>03/07/17</a:t>
            </a:fld>
            <a:endParaRPr lang="it-I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t-IT"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it-I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2CEB37B3-1ACF-4F22-9ACE-F74AD474D868}" type="slidenum">
              <a:rPr lang="it-IT"/>
              <a:pPr>
                <a:defRPr/>
              </a:pPr>
              <a:t>‹n.›</a:t>
            </a:fld>
            <a:endParaRPr lang="it-IT"/>
          </a:p>
        </p:txBody>
      </p:sp>
    </p:spTree>
    <p:extLst>
      <p:ext uri="{BB962C8B-B14F-4D97-AF65-F5344CB8AC3E}">
        <p14:creationId xmlns:p14="http://schemas.microsoft.com/office/powerpoint/2010/main" val="71745526"/>
      </p:ext>
    </p:extLst>
  </p:cSld>
  <p:clrMap bg1="lt1" tx1="dk1" bg2="lt2" tx2="dk2" accent1="accent1" accent2="accent2" accent3="accent3" accent4="accent4" accent5="accent5" accent6="accent6" hlink="hlink" folHlink="folHlink"/>
  <p:hf sldNum="0"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Tree>
    <p:extLst>
      <p:ext uri="{BB962C8B-B14F-4D97-AF65-F5344CB8AC3E}">
        <p14:creationId xmlns:p14="http://schemas.microsoft.com/office/powerpoint/2010/main" val="8969480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Tree>
    <p:extLst>
      <p:ext uri="{BB962C8B-B14F-4D97-AF65-F5344CB8AC3E}">
        <p14:creationId xmlns:p14="http://schemas.microsoft.com/office/powerpoint/2010/main" val="8969480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Tree>
    <p:extLst>
      <p:ext uri="{BB962C8B-B14F-4D97-AF65-F5344CB8AC3E}">
        <p14:creationId xmlns:p14="http://schemas.microsoft.com/office/powerpoint/2010/main" val="8218410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Tree>
    <p:extLst>
      <p:ext uri="{BB962C8B-B14F-4D97-AF65-F5344CB8AC3E}">
        <p14:creationId xmlns:p14="http://schemas.microsoft.com/office/powerpoint/2010/main" val="4974609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Tree>
    <p:extLst>
      <p:ext uri="{BB962C8B-B14F-4D97-AF65-F5344CB8AC3E}">
        <p14:creationId xmlns:p14="http://schemas.microsoft.com/office/powerpoint/2010/main" val="10263222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Tree>
    <p:extLst>
      <p:ext uri="{BB962C8B-B14F-4D97-AF65-F5344CB8AC3E}">
        <p14:creationId xmlns:p14="http://schemas.microsoft.com/office/powerpoint/2010/main" val="6399231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12458547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6434237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Tree>
    <p:extLst>
      <p:ext uri="{BB962C8B-B14F-4D97-AF65-F5344CB8AC3E}">
        <p14:creationId xmlns:p14="http://schemas.microsoft.com/office/powerpoint/2010/main" val="12464215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Tree>
    <p:extLst>
      <p:ext uri="{BB962C8B-B14F-4D97-AF65-F5344CB8AC3E}">
        <p14:creationId xmlns:p14="http://schemas.microsoft.com/office/powerpoint/2010/main" val="886359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Tree>
    <p:extLst>
      <p:ext uri="{BB962C8B-B14F-4D97-AF65-F5344CB8AC3E}">
        <p14:creationId xmlns:p14="http://schemas.microsoft.com/office/powerpoint/2010/main" val="8863596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Tree>
    <p:extLst>
      <p:ext uri="{BB962C8B-B14F-4D97-AF65-F5344CB8AC3E}">
        <p14:creationId xmlns:p14="http://schemas.microsoft.com/office/powerpoint/2010/main" val="8863596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Tree>
    <p:extLst>
      <p:ext uri="{BB962C8B-B14F-4D97-AF65-F5344CB8AC3E}">
        <p14:creationId xmlns:p14="http://schemas.microsoft.com/office/powerpoint/2010/main" val="14712877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Tree>
    <p:extLst>
      <p:ext uri="{BB962C8B-B14F-4D97-AF65-F5344CB8AC3E}">
        <p14:creationId xmlns:p14="http://schemas.microsoft.com/office/powerpoint/2010/main" val="729871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Tree>
    <p:extLst>
      <p:ext uri="{BB962C8B-B14F-4D97-AF65-F5344CB8AC3E}">
        <p14:creationId xmlns:p14="http://schemas.microsoft.com/office/powerpoint/2010/main" val="502637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Tree>
    <p:extLst>
      <p:ext uri="{BB962C8B-B14F-4D97-AF65-F5344CB8AC3E}">
        <p14:creationId xmlns:p14="http://schemas.microsoft.com/office/powerpoint/2010/main" val="6999967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Tree>
    <p:extLst>
      <p:ext uri="{BB962C8B-B14F-4D97-AF65-F5344CB8AC3E}">
        <p14:creationId xmlns:p14="http://schemas.microsoft.com/office/powerpoint/2010/main" val="15714865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Tree>
    <p:extLst>
      <p:ext uri="{BB962C8B-B14F-4D97-AF65-F5344CB8AC3E}">
        <p14:creationId xmlns:p14="http://schemas.microsoft.com/office/powerpoint/2010/main" val="7218257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Tree>
    <p:extLst>
      <p:ext uri="{BB962C8B-B14F-4D97-AF65-F5344CB8AC3E}">
        <p14:creationId xmlns:p14="http://schemas.microsoft.com/office/powerpoint/2010/main" val="7731606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Tree>
    <p:extLst>
      <p:ext uri="{BB962C8B-B14F-4D97-AF65-F5344CB8AC3E}">
        <p14:creationId xmlns:p14="http://schemas.microsoft.com/office/powerpoint/2010/main" val="612717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it-IT" smtClean="0"/>
              <a:t>Fare clic per modificare stile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pPr>
              <a:defRPr/>
            </a:pPr>
            <a:fld id="{55A45A60-F016-1443-B8DD-171A6A072051}" type="datetime1">
              <a:rPr lang="it-IT" smtClean="0"/>
              <a:t>03/07/17</a:t>
            </a:fld>
            <a:endParaRPr lang="it-IT"/>
          </a:p>
        </p:txBody>
      </p:sp>
      <p:sp>
        <p:nvSpPr>
          <p:cNvPr id="5" name="Footer Placeholder 4"/>
          <p:cNvSpPr>
            <a:spLocks noGrp="1"/>
          </p:cNvSpPr>
          <p:nvPr>
            <p:ph type="ftr" sz="quarter" idx="11"/>
          </p:nvPr>
        </p:nvSpPr>
        <p:spPr/>
        <p:txBody>
          <a:bodyPr/>
          <a:lstStyle/>
          <a:p>
            <a:pPr>
              <a:defRPr/>
            </a:pPr>
            <a:r>
              <a:rPr lang="it-IT" smtClean="0"/>
              <a:t>1</a:t>
            </a:r>
            <a:endParaRPr lang="it-IT"/>
          </a:p>
        </p:txBody>
      </p:sp>
      <p:sp>
        <p:nvSpPr>
          <p:cNvPr id="6" name="Slide Number Placeholder 5"/>
          <p:cNvSpPr>
            <a:spLocks noGrp="1"/>
          </p:cNvSpPr>
          <p:nvPr>
            <p:ph type="sldNum" sz="quarter" idx="12"/>
          </p:nvPr>
        </p:nvSpPr>
        <p:spPr/>
        <p:txBody>
          <a:bodyPr/>
          <a:lstStyle/>
          <a:p>
            <a:pPr>
              <a:defRPr/>
            </a:pPr>
            <a:fld id="{50B93867-1D44-40B1-AA45-B4D9D0C30F18}" type="slidenum">
              <a:rPr lang="it-IT" smtClean="0"/>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pPr>
              <a:defRPr/>
            </a:pPr>
            <a:fld id="{F5B4583C-3CDC-F748-AD6A-7915663C5FB3}" type="datetime1">
              <a:rPr lang="it-IT" smtClean="0"/>
              <a:t>03/07/17</a:t>
            </a:fld>
            <a:endParaRPr lang="it-IT"/>
          </a:p>
        </p:txBody>
      </p:sp>
      <p:sp>
        <p:nvSpPr>
          <p:cNvPr id="5" name="Footer Placeholder 4"/>
          <p:cNvSpPr>
            <a:spLocks noGrp="1"/>
          </p:cNvSpPr>
          <p:nvPr>
            <p:ph type="ftr" sz="quarter" idx="11"/>
          </p:nvPr>
        </p:nvSpPr>
        <p:spPr/>
        <p:txBody>
          <a:bodyPr/>
          <a:lstStyle/>
          <a:p>
            <a:pPr>
              <a:defRPr/>
            </a:pPr>
            <a:r>
              <a:rPr lang="it-IT" smtClean="0"/>
              <a:t>1</a:t>
            </a:r>
            <a:endParaRPr lang="it-IT"/>
          </a:p>
        </p:txBody>
      </p:sp>
      <p:sp>
        <p:nvSpPr>
          <p:cNvPr id="6" name="Slide Number Placeholder 5"/>
          <p:cNvSpPr>
            <a:spLocks noGrp="1"/>
          </p:cNvSpPr>
          <p:nvPr>
            <p:ph type="sldNum" sz="quarter" idx="12"/>
          </p:nvPr>
        </p:nvSpPr>
        <p:spPr/>
        <p:txBody>
          <a:bodyPr/>
          <a:lstStyle/>
          <a:p>
            <a:pPr>
              <a:defRPr/>
            </a:pPr>
            <a:fld id="{50B93867-1D44-40B1-AA45-B4D9D0C30F18}" type="slidenum">
              <a:rPr lang="it-IT" smtClean="0"/>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verticale e testo">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pPr>
              <a:defRPr/>
            </a:pPr>
            <a:fld id="{76EC0C59-801A-614F-8C7A-279F71DCCF61}" type="datetime1">
              <a:rPr lang="it-IT" smtClean="0"/>
              <a:t>03/07/17</a:t>
            </a:fld>
            <a:endParaRPr lang="it-IT"/>
          </a:p>
        </p:txBody>
      </p:sp>
      <p:sp>
        <p:nvSpPr>
          <p:cNvPr id="5" name="Footer Placeholder 4"/>
          <p:cNvSpPr>
            <a:spLocks noGrp="1"/>
          </p:cNvSpPr>
          <p:nvPr>
            <p:ph type="ftr" sz="quarter" idx="11"/>
          </p:nvPr>
        </p:nvSpPr>
        <p:spPr/>
        <p:txBody>
          <a:bodyPr/>
          <a:lstStyle/>
          <a:p>
            <a:pPr>
              <a:defRPr/>
            </a:pPr>
            <a:r>
              <a:rPr lang="it-IT" smtClean="0"/>
              <a:t>1</a:t>
            </a:r>
            <a:endParaRPr lang="it-IT"/>
          </a:p>
        </p:txBody>
      </p:sp>
      <p:sp>
        <p:nvSpPr>
          <p:cNvPr id="6" name="Slide Number Placeholder 5"/>
          <p:cNvSpPr>
            <a:spLocks noGrp="1"/>
          </p:cNvSpPr>
          <p:nvPr>
            <p:ph type="sldNum" sz="quarter" idx="12"/>
          </p:nvPr>
        </p:nvSpPr>
        <p:spPr/>
        <p:txBody>
          <a:bodyPr/>
          <a:lstStyle/>
          <a:p>
            <a:pPr>
              <a:defRPr/>
            </a:pPr>
            <a:fld id="{50B93867-1D44-40B1-AA45-B4D9D0C30F18}" type="slidenum">
              <a:rPr lang="it-IT" smtClean="0"/>
              <a:pPr>
                <a:defRPr/>
              </a:pPr>
              <a:t>‹n.›</a:t>
            </a:fld>
            <a:endParaRPr lang="it-IT"/>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it-IT" smtClean="0"/>
              <a:t>Fare clic per modificare stile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4500"/>
            </a:lvl1pPr>
          </a:lstStyle>
          <a:p>
            <a:r>
              <a:rPr lang="it-IT" smtClean="0"/>
              <a:t>Fare clic per modificare stile</a:t>
            </a:r>
            <a:endParaRPr lang="it-IT"/>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pPr>
              <a:defRPr/>
            </a:pPr>
            <a:fld id="{55A45A60-F016-1443-B8DD-171A6A072051}" type="datetime1">
              <a:rPr lang="it-IT" smtClean="0"/>
              <a:t>03/07/17</a:t>
            </a:fld>
            <a:endParaRPr lang="it-IT"/>
          </a:p>
        </p:txBody>
      </p:sp>
      <p:sp>
        <p:nvSpPr>
          <p:cNvPr id="5" name="Segnaposto piè di pagina 4"/>
          <p:cNvSpPr>
            <a:spLocks noGrp="1"/>
          </p:cNvSpPr>
          <p:nvPr>
            <p:ph type="ftr" sz="quarter" idx="11"/>
          </p:nvPr>
        </p:nvSpPr>
        <p:spPr/>
        <p:txBody>
          <a:bodyPr/>
          <a:lstStyle/>
          <a:p>
            <a:pPr>
              <a:defRPr/>
            </a:pPr>
            <a:r>
              <a:rPr lang="it-IT" smtClean="0"/>
              <a:t>1</a:t>
            </a:r>
            <a:endParaRPr lang="it-IT"/>
          </a:p>
        </p:txBody>
      </p:sp>
      <p:sp>
        <p:nvSpPr>
          <p:cNvPr id="6" name="Segnaposto numero diapositiva 5"/>
          <p:cNvSpPr>
            <a:spLocks noGrp="1"/>
          </p:cNvSpPr>
          <p:nvPr>
            <p:ph type="sldNum" sz="quarter" idx="12"/>
          </p:nvPr>
        </p:nvSpPr>
        <p:spPr/>
        <p:txBody>
          <a:bodyPr/>
          <a:lstStyle/>
          <a:p>
            <a:pPr>
              <a:defRPr/>
            </a:pPr>
            <a:fld id="{50B93867-1D44-40B1-AA45-B4D9D0C30F18}" type="slidenum">
              <a:rPr lang="it-IT" smtClean="0"/>
              <a:pPr>
                <a:defRPr/>
              </a:pPr>
              <a:t>‹n.›</a:t>
            </a:fld>
            <a:endParaRPr 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pPr>
              <a:defRPr/>
            </a:pPr>
            <a:fld id="{E39FED5F-60A2-E54F-A702-0624DEBABAB5}" type="datetime1">
              <a:rPr lang="it-IT" smtClean="0"/>
              <a:t>03/07/17</a:t>
            </a:fld>
            <a:endParaRPr lang="it-IT"/>
          </a:p>
        </p:txBody>
      </p:sp>
      <p:sp>
        <p:nvSpPr>
          <p:cNvPr id="5" name="Segnaposto piè di pagina 4"/>
          <p:cNvSpPr>
            <a:spLocks noGrp="1"/>
          </p:cNvSpPr>
          <p:nvPr>
            <p:ph type="ftr" sz="quarter" idx="11"/>
          </p:nvPr>
        </p:nvSpPr>
        <p:spPr/>
        <p:txBody>
          <a:bodyPr/>
          <a:lstStyle/>
          <a:p>
            <a:pPr>
              <a:defRPr/>
            </a:pPr>
            <a:r>
              <a:rPr lang="it-IT" smtClean="0"/>
              <a:t>1</a:t>
            </a:r>
            <a:endParaRPr lang="it-IT"/>
          </a:p>
        </p:txBody>
      </p:sp>
      <p:sp>
        <p:nvSpPr>
          <p:cNvPr id="6" name="Segnaposto numero diapositiva 5"/>
          <p:cNvSpPr>
            <a:spLocks noGrp="1"/>
          </p:cNvSpPr>
          <p:nvPr>
            <p:ph type="sldNum" sz="quarter" idx="12"/>
          </p:nvPr>
        </p:nvSpPr>
        <p:spPr/>
        <p:txBody>
          <a:bodyPr/>
          <a:lstStyle/>
          <a:p>
            <a:pPr>
              <a:defRPr/>
            </a:pPr>
            <a:fld id="{50B93867-1D44-40B1-AA45-B4D9D0C30F18}" type="slidenum">
              <a:rPr lang="it-IT" smtClean="0"/>
              <a:pPr>
                <a:defRPr/>
              </a:pPr>
              <a:t>‹n.›</a:t>
            </a:fld>
            <a:endParaRPr lang="it-IT"/>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9"/>
            <a:ext cx="7886700" cy="2852737"/>
          </a:xfrm>
        </p:spPr>
        <p:txBody>
          <a:bodyPr anchor="b"/>
          <a:lstStyle>
            <a:lvl1pPr>
              <a:defRPr sz="4500"/>
            </a:lvl1pPr>
          </a:lstStyle>
          <a:p>
            <a:r>
              <a:rPr lang="it-IT" smtClean="0"/>
              <a:t>Fare clic per modificare stile</a:t>
            </a:r>
            <a:endParaRPr lang="it-IT"/>
          </a:p>
        </p:txBody>
      </p:sp>
      <p:sp>
        <p:nvSpPr>
          <p:cNvPr id="3" name="Segnaposto tes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pPr>
              <a:defRPr/>
            </a:pPr>
            <a:fld id="{EC069C46-610D-DE4B-ABA8-181165C0948C}" type="datetime1">
              <a:rPr lang="it-IT" smtClean="0"/>
              <a:t>03/07/17</a:t>
            </a:fld>
            <a:endParaRPr lang="it-IT"/>
          </a:p>
        </p:txBody>
      </p:sp>
      <p:sp>
        <p:nvSpPr>
          <p:cNvPr id="5" name="Segnaposto piè di pagina 4"/>
          <p:cNvSpPr>
            <a:spLocks noGrp="1"/>
          </p:cNvSpPr>
          <p:nvPr>
            <p:ph type="ftr" sz="quarter" idx="11"/>
          </p:nvPr>
        </p:nvSpPr>
        <p:spPr/>
        <p:txBody>
          <a:bodyPr/>
          <a:lstStyle/>
          <a:p>
            <a:pPr>
              <a:defRPr/>
            </a:pPr>
            <a:r>
              <a:rPr lang="it-IT" smtClean="0"/>
              <a:t>1</a:t>
            </a:r>
            <a:endParaRPr lang="it-IT"/>
          </a:p>
        </p:txBody>
      </p:sp>
      <p:sp>
        <p:nvSpPr>
          <p:cNvPr id="6" name="Segnaposto numero diapositiva 5"/>
          <p:cNvSpPr>
            <a:spLocks noGrp="1"/>
          </p:cNvSpPr>
          <p:nvPr>
            <p:ph type="sldNum" sz="quarter" idx="12"/>
          </p:nvPr>
        </p:nvSpPr>
        <p:spPr/>
        <p:txBody>
          <a:bodyPr/>
          <a:lstStyle/>
          <a:p>
            <a:pPr>
              <a:defRPr/>
            </a:pPr>
            <a:fld id="{50B93867-1D44-40B1-AA45-B4D9D0C30F18}" type="slidenum">
              <a:rPr lang="it-IT" smtClean="0"/>
              <a:pPr>
                <a:defRPr/>
              </a:pPr>
              <a:t>‹n.›</a:t>
            </a:fld>
            <a:endParaRPr lang="it-IT"/>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628650" y="1825625"/>
            <a:ext cx="3886200" cy="4351338"/>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29150" y="1825625"/>
            <a:ext cx="3886200" cy="4351338"/>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pPr>
              <a:defRPr/>
            </a:pPr>
            <a:fld id="{62F48A3E-1467-0A4A-9D14-F74BE18F8D3E}" type="datetime1">
              <a:rPr lang="it-IT" smtClean="0"/>
              <a:t>03/07/17</a:t>
            </a:fld>
            <a:endParaRPr lang="it-IT"/>
          </a:p>
        </p:txBody>
      </p:sp>
      <p:sp>
        <p:nvSpPr>
          <p:cNvPr id="6" name="Segnaposto piè di pagina 5"/>
          <p:cNvSpPr>
            <a:spLocks noGrp="1"/>
          </p:cNvSpPr>
          <p:nvPr>
            <p:ph type="ftr" sz="quarter" idx="11"/>
          </p:nvPr>
        </p:nvSpPr>
        <p:spPr/>
        <p:txBody>
          <a:bodyPr/>
          <a:lstStyle/>
          <a:p>
            <a:pPr>
              <a:defRPr/>
            </a:pPr>
            <a:r>
              <a:rPr lang="it-IT" smtClean="0"/>
              <a:t>1</a:t>
            </a:r>
            <a:endParaRPr lang="it-IT"/>
          </a:p>
        </p:txBody>
      </p:sp>
      <p:sp>
        <p:nvSpPr>
          <p:cNvPr id="7" name="Segnaposto numero diapositiva 6"/>
          <p:cNvSpPr>
            <a:spLocks noGrp="1"/>
          </p:cNvSpPr>
          <p:nvPr>
            <p:ph type="sldNum" sz="quarter" idx="12"/>
          </p:nvPr>
        </p:nvSpPr>
        <p:spPr/>
        <p:txBody>
          <a:bodyPr/>
          <a:lstStyle/>
          <a:p>
            <a:pPr>
              <a:defRPr/>
            </a:pPr>
            <a:fld id="{50B93867-1D44-40B1-AA45-B4D9D0C30F18}" type="slidenum">
              <a:rPr lang="it-IT" smtClean="0"/>
              <a:pPr>
                <a:defRPr/>
              </a:pPr>
              <a:t>‹n.›</a:t>
            </a:fld>
            <a:endParaRPr lang="it-IT"/>
          </a:p>
        </p:txBody>
      </p:sp>
    </p:spTree>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29841" y="365126"/>
            <a:ext cx="7886700" cy="1325563"/>
          </a:xfrm>
        </p:spPr>
        <p:txBody>
          <a:bodyPr/>
          <a:lstStyle/>
          <a:p>
            <a:r>
              <a:rPr lang="it-IT" smtClean="0"/>
              <a:t>Fare clic per modificare stile</a:t>
            </a:r>
            <a:endParaRPr lang="it-IT"/>
          </a:p>
        </p:txBody>
      </p:sp>
      <p:sp>
        <p:nvSpPr>
          <p:cNvPr id="3" name="Segnaposto testo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629842" y="2505075"/>
            <a:ext cx="3868340" cy="3684588"/>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29150" y="2505075"/>
            <a:ext cx="3887391" cy="3684588"/>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pPr>
              <a:defRPr/>
            </a:pPr>
            <a:fld id="{62A117F2-378F-BA47-B66B-C6BD36D43711}" type="datetime1">
              <a:rPr lang="it-IT" smtClean="0"/>
              <a:t>03/07/17</a:t>
            </a:fld>
            <a:endParaRPr lang="it-IT"/>
          </a:p>
        </p:txBody>
      </p:sp>
      <p:sp>
        <p:nvSpPr>
          <p:cNvPr id="8" name="Segnaposto piè di pagina 7"/>
          <p:cNvSpPr>
            <a:spLocks noGrp="1"/>
          </p:cNvSpPr>
          <p:nvPr>
            <p:ph type="ftr" sz="quarter" idx="11"/>
          </p:nvPr>
        </p:nvSpPr>
        <p:spPr/>
        <p:txBody>
          <a:bodyPr/>
          <a:lstStyle/>
          <a:p>
            <a:pPr>
              <a:defRPr/>
            </a:pPr>
            <a:r>
              <a:rPr lang="it-IT" smtClean="0"/>
              <a:t>1</a:t>
            </a:r>
            <a:endParaRPr lang="it-IT"/>
          </a:p>
        </p:txBody>
      </p:sp>
      <p:sp>
        <p:nvSpPr>
          <p:cNvPr id="9" name="Segnaposto numero diapositiva 8"/>
          <p:cNvSpPr>
            <a:spLocks noGrp="1"/>
          </p:cNvSpPr>
          <p:nvPr>
            <p:ph type="sldNum" sz="quarter" idx="12"/>
          </p:nvPr>
        </p:nvSpPr>
        <p:spPr/>
        <p:txBody>
          <a:bodyPr/>
          <a:lstStyle/>
          <a:p>
            <a:pPr>
              <a:defRPr/>
            </a:pPr>
            <a:fld id="{50B93867-1D44-40B1-AA45-B4D9D0C30F18}" type="slidenum">
              <a:rPr lang="it-IT" smtClean="0"/>
              <a:pPr>
                <a:defRPr/>
              </a:pPr>
              <a:t>‹n.›</a:t>
            </a:fld>
            <a:endParaRPr lang="it-IT"/>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pPr>
              <a:defRPr/>
            </a:pPr>
            <a:fld id="{1FA8EE50-5EF6-194B-84FA-65AE4C22E3D0}" type="datetime1">
              <a:rPr lang="it-IT" smtClean="0"/>
              <a:t>03/07/17</a:t>
            </a:fld>
            <a:endParaRPr lang="it-IT"/>
          </a:p>
        </p:txBody>
      </p:sp>
      <p:sp>
        <p:nvSpPr>
          <p:cNvPr id="4" name="Segnaposto piè di pagina 3"/>
          <p:cNvSpPr>
            <a:spLocks noGrp="1"/>
          </p:cNvSpPr>
          <p:nvPr>
            <p:ph type="ftr" sz="quarter" idx="11"/>
          </p:nvPr>
        </p:nvSpPr>
        <p:spPr/>
        <p:txBody>
          <a:bodyPr/>
          <a:lstStyle/>
          <a:p>
            <a:pPr>
              <a:defRPr/>
            </a:pPr>
            <a:r>
              <a:rPr lang="it-IT" smtClean="0"/>
              <a:t>1</a:t>
            </a:r>
            <a:endParaRPr lang="it-IT"/>
          </a:p>
        </p:txBody>
      </p:sp>
      <p:sp>
        <p:nvSpPr>
          <p:cNvPr id="5" name="Segnaposto numero diapositiva 4"/>
          <p:cNvSpPr>
            <a:spLocks noGrp="1"/>
          </p:cNvSpPr>
          <p:nvPr>
            <p:ph type="sldNum" sz="quarter" idx="12"/>
          </p:nvPr>
        </p:nvSpPr>
        <p:spPr/>
        <p:txBody>
          <a:bodyPr/>
          <a:lstStyle/>
          <a:p>
            <a:pPr>
              <a:defRPr/>
            </a:pPr>
            <a:fld id="{50B93867-1D44-40B1-AA45-B4D9D0C30F18}" type="slidenum">
              <a:rPr lang="it-IT" smtClean="0"/>
              <a:pPr>
                <a:defRPr/>
              </a:pPr>
              <a:t>‹n.›</a:t>
            </a:fld>
            <a:endParaRPr lang="it-IT"/>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pPr>
              <a:defRPr/>
            </a:pPr>
            <a:fld id="{62F48A3E-1467-0A4A-9D14-F74BE18F8D3E}" type="datetime1">
              <a:rPr lang="it-IT" smtClean="0"/>
              <a:t>03/07/17</a:t>
            </a:fld>
            <a:endParaRPr lang="it-IT"/>
          </a:p>
        </p:txBody>
      </p:sp>
      <p:sp>
        <p:nvSpPr>
          <p:cNvPr id="3" name="Segnaposto piè di pagina 2"/>
          <p:cNvSpPr>
            <a:spLocks noGrp="1"/>
          </p:cNvSpPr>
          <p:nvPr>
            <p:ph type="ftr" sz="quarter" idx="11"/>
          </p:nvPr>
        </p:nvSpPr>
        <p:spPr/>
        <p:txBody>
          <a:bodyPr/>
          <a:lstStyle/>
          <a:p>
            <a:pPr>
              <a:defRPr/>
            </a:pPr>
            <a:r>
              <a:rPr lang="it-IT" smtClean="0"/>
              <a:t>1</a:t>
            </a:r>
            <a:endParaRPr lang="it-IT"/>
          </a:p>
        </p:txBody>
      </p:sp>
      <p:sp>
        <p:nvSpPr>
          <p:cNvPr id="4" name="Segnaposto numero diapositiva 3"/>
          <p:cNvSpPr>
            <a:spLocks noGrp="1"/>
          </p:cNvSpPr>
          <p:nvPr>
            <p:ph type="sldNum" sz="quarter" idx="12"/>
          </p:nvPr>
        </p:nvSpPr>
        <p:spPr/>
        <p:txBody>
          <a:bodyPr/>
          <a:lstStyle/>
          <a:p>
            <a:pPr>
              <a:defRPr/>
            </a:pPr>
            <a:fld id="{50B93867-1D44-40B1-AA45-B4D9D0C30F18}" type="slidenum">
              <a:rPr lang="it-IT" smtClean="0"/>
              <a:pPr>
                <a:defRPr/>
              </a:pPr>
              <a:t>‹n.›</a:t>
            </a:fld>
            <a:endParaRPr lang="it-IT"/>
          </a:p>
        </p:txBody>
      </p:sp>
    </p:spTree>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29841" y="457200"/>
            <a:ext cx="2949178" cy="1600200"/>
          </a:xfrm>
        </p:spPr>
        <p:txBody>
          <a:bodyPr anchor="b"/>
          <a:lstStyle>
            <a:lvl1pPr>
              <a:defRPr sz="2400"/>
            </a:lvl1pPr>
          </a:lstStyle>
          <a:p>
            <a:r>
              <a:rPr lang="it-IT" smtClean="0"/>
              <a:t>Fare clic per modificare stile</a:t>
            </a:r>
            <a:endParaRPr lang="it-IT"/>
          </a:p>
        </p:txBody>
      </p:sp>
      <p:sp>
        <p:nvSpPr>
          <p:cNvPr id="3" name="Segnaposto contenuto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pPr>
              <a:defRPr/>
            </a:pPr>
            <a:fld id="{7D61A350-8B44-E542-96D3-F320801A1E91}" type="datetime1">
              <a:rPr lang="it-IT" smtClean="0"/>
              <a:t>03/07/17</a:t>
            </a:fld>
            <a:endParaRPr lang="it-IT"/>
          </a:p>
        </p:txBody>
      </p:sp>
      <p:sp>
        <p:nvSpPr>
          <p:cNvPr id="6" name="Segnaposto piè di pagina 5"/>
          <p:cNvSpPr>
            <a:spLocks noGrp="1"/>
          </p:cNvSpPr>
          <p:nvPr>
            <p:ph type="ftr" sz="quarter" idx="11"/>
          </p:nvPr>
        </p:nvSpPr>
        <p:spPr/>
        <p:txBody>
          <a:bodyPr/>
          <a:lstStyle/>
          <a:p>
            <a:pPr>
              <a:defRPr/>
            </a:pPr>
            <a:r>
              <a:rPr lang="it-IT" smtClean="0"/>
              <a:t>1</a:t>
            </a:r>
            <a:endParaRPr lang="it-IT"/>
          </a:p>
        </p:txBody>
      </p:sp>
      <p:sp>
        <p:nvSpPr>
          <p:cNvPr id="7" name="Segnaposto numero diapositiva 6"/>
          <p:cNvSpPr>
            <a:spLocks noGrp="1"/>
          </p:cNvSpPr>
          <p:nvPr>
            <p:ph type="sldNum" sz="quarter" idx="12"/>
          </p:nvPr>
        </p:nvSpPr>
        <p:spPr/>
        <p:txBody>
          <a:bodyPr/>
          <a:lstStyle/>
          <a:p>
            <a:pPr>
              <a:defRPr/>
            </a:pPr>
            <a:fld id="{50B93867-1D44-40B1-AA45-B4D9D0C30F18}" type="slidenum">
              <a:rPr lang="it-IT" smtClean="0"/>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pPr>
              <a:defRPr/>
            </a:pPr>
            <a:fld id="{E39FED5F-60A2-E54F-A702-0624DEBABAB5}" type="datetime1">
              <a:rPr lang="it-IT" smtClean="0"/>
              <a:t>03/07/17</a:t>
            </a:fld>
            <a:endParaRPr lang="it-IT"/>
          </a:p>
        </p:txBody>
      </p:sp>
      <p:sp>
        <p:nvSpPr>
          <p:cNvPr id="5" name="Footer Placeholder 4"/>
          <p:cNvSpPr>
            <a:spLocks noGrp="1"/>
          </p:cNvSpPr>
          <p:nvPr>
            <p:ph type="ftr" sz="quarter" idx="11"/>
          </p:nvPr>
        </p:nvSpPr>
        <p:spPr/>
        <p:txBody>
          <a:bodyPr/>
          <a:lstStyle/>
          <a:p>
            <a:pPr>
              <a:defRPr/>
            </a:pPr>
            <a:r>
              <a:rPr lang="it-IT" smtClean="0"/>
              <a:t>1</a:t>
            </a:r>
            <a:endParaRPr lang="it-IT"/>
          </a:p>
        </p:txBody>
      </p:sp>
      <p:sp>
        <p:nvSpPr>
          <p:cNvPr id="6" name="Slide Number Placeholder 5"/>
          <p:cNvSpPr>
            <a:spLocks noGrp="1"/>
          </p:cNvSpPr>
          <p:nvPr>
            <p:ph type="sldNum" sz="quarter" idx="12"/>
          </p:nvPr>
        </p:nvSpPr>
        <p:spPr/>
        <p:txBody>
          <a:bodyPr/>
          <a:lstStyle/>
          <a:p>
            <a:pPr>
              <a:defRPr/>
            </a:pPr>
            <a:fld id="{50B93867-1D44-40B1-AA45-B4D9D0C30F18}" type="slidenum">
              <a:rPr lang="it-IT" smtClean="0"/>
              <a:pPr>
                <a:defRPr/>
              </a:pPr>
              <a:t>‹n.›</a:t>
            </a:fld>
            <a:endParaRPr lang="it-IT"/>
          </a:p>
        </p:txBody>
      </p:sp>
      <p:sp>
        <p:nvSpPr>
          <p:cNvPr id="7" name="Title 6"/>
          <p:cNvSpPr>
            <a:spLocks noGrp="1"/>
          </p:cNvSpPr>
          <p:nvPr>
            <p:ph type="title"/>
          </p:nvPr>
        </p:nvSpPr>
        <p:spPr/>
        <p:txBody>
          <a:bodyPr/>
          <a:lstStyle/>
          <a:p>
            <a:r>
              <a:rPr lang="it-IT" smtClean="0"/>
              <a:t>Fare clic per modificare stile</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29841" y="457200"/>
            <a:ext cx="2949178" cy="1600200"/>
          </a:xfrm>
        </p:spPr>
        <p:txBody>
          <a:bodyPr anchor="b"/>
          <a:lstStyle>
            <a:lvl1pPr>
              <a:defRPr sz="2400"/>
            </a:lvl1pPr>
          </a:lstStyle>
          <a:p>
            <a:r>
              <a:rPr lang="it-IT" smtClean="0"/>
              <a:t>Fare clic per modificare stile</a:t>
            </a:r>
            <a:endParaRPr lang="it-IT"/>
          </a:p>
        </p:txBody>
      </p:sp>
      <p:sp>
        <p:nvSpPr>
          <p:cNvPr id="3" name="Segnaposto immagine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it-IT"/>
          </a:p>
        </p:txBody>
      </p:sp>
      <p:sp>
        <p:nvSpPr>
          <p:cNvPr id="4" name="Segnaposto tes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pPr>
              <a:defRPr/>
            </a:pPr>
            <a:fld id="{17DDD436-D847-D644-ABF0-1B19909846F7}" type="datetime1">
              <a:rPr lang="it-IT" smtClean="0"/>
              <a:t>03/07/17</a:t>
            </a:fld>
            <a:endParaRPr lang="it-IT"/>
          </a:p>
        </p:txBody>
      </p:sp>
      <p:sp>
        <p:nvSpPr>
          <p:cNvPr id="6" name="Segnaposto piè di pagina 5"/>
          <p:cNvSpPr>
            <a:spLocks noGrp="1"/>
          </p:cNvSpPr>
          <p:nvPr>
            <p:ph type="ftr" sz="quarter" idx="11"/>
          </p:nvPr>
        </p:nvSpPr>
        <p:spPr/>
        <p:txBody>
          <a:bodyPr/>
          <a:lstStyle/>
          <a:p>
            <a:pPr>
              <a:defRPr/>
            </a:pPr>
            <a:r>
              <a:rPr lang="it-IT" smtClean="0"/>
              <a:t>1</a:t>
            </a:r>
            <a:endParaRPr lang="it-IT"/>
          </a:p>
        </p:txBody>
      </p:sp>
      <p:sp>
        <p:nvSpPr>
          <p:cNvPr id="7" name="Segnaposto numero diapositiva 6"/>
          <p:cNvSpPr>
            <a:spLocks noGrp="1"/>
          </p:cNvSpPr>
          <p:nvPr>
            <p:ph type="sldNum" sz="quarter" idx="12"/>
          </p:nvPr>
        </p:nvSpPr>
        <p:spPr/>
        <p:txBody>
          <a:bodyPr/>
          <a:lstStyle/>
          <a:p>
            <a:pPr>
              <a:defRPr/>
            </a:pPr>
            <a:fld id="{50B93867-1D44-40B1-AA45-B4D9D0C30F18}" type="slidenum">
              <a:rPr lang="it-IT" smtClean="0"/>
              <a:pPr>
                <a:defRPr/>
              </a:pPr>
              <a:t>‹n.›</a:t>
            </a:fld>
            <a:endParaRPr lang="it-IT"/>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pPr>
              <a:defRPr/>
            </a:pPr>
            <a:fld id="{F5B4583C-3CDC-F748-AD6A-7915663C5FB3}" type="datetime1">
              <a:rPr lang="it-IT" smtClean="0"/>
              <a:t>03/07/17</a:t>
            </a:fld>
            <a:endParaRPr lang="it-IT"/>
          </a:p>
        </p:txBody>
      </p:sp>
      <p:sp>
        <p:nvSpPr>
          <p:cNvPr id="5" name="Segnaposto piè di pagina 4"/>
          <p:cNvSpPr>
            <a:spLocks noGrp="1"/>
          </p:cNvSpPr>
          <p:nvPr>
            <p:ph type="ftr" sz="quarter" idx="11"/>
          </p:nvPr>
        </p:nvSpPr>
        <p:spPr/>
        <p:txBody>
          <a:bodyPr/>
          <a:lstStyle/>
          <a:p>
            <a:pPr>
              <a:defRPr/>
            </a:pPr>
            <a:r>
              <a:rPr lang="it-IT" smtClean="0"/>
              <a:t>1</a:t>
            </a:r>
            <a:endParaRPr lang="it-IT"/>
          </a:p>
        </p:txBody>
      </p:sp>
      <p:sp>
        <p:nvSpPr>
          <p:cNvPr id="6" name="Segnaposto numero diapositiva 5"/>
          <p:cNvSpPr>
            <a:spLocks noGrp="1"/>
          </p:cNvSpPr>
          <p:nvPr>
            <p:ph type="sldNum" sz="quarter" idx="12"/>
          </p:nvPr>
        </p:nvSpPr>
        <p:spPr/>
        <p:txBody>
          <a:bodyPr/>
          <a:lstStyle/>
          <a:p>
            <a:pPr>
              <a:defRPr/>
            </a:pPr>
            <a:fld id="{50B93867-1D44-40B1-AA45-B4D9D0C30F18}" type="slidenum">
              <a:rPr lang="it-IT" smtClean="0"/>
              <a:pPr>
                <a:defRPr/>
              </a:pPr>
              <a:t>‹n.›</a:t>
            </a:fld>
            <a:endParaRPr lang="it-IT"/>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43675" y="365125"/>
            <a:ext cx="1971675" cy="5811838"/>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628650" y="365125"/>
            <a:ext cx="5800725" cy="5811838"/>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pPr>
              <a:defRPr/>
            </a:pPr>
            <a:fld id="{62F48A3E-1467-0A4A-9D14-F74BE18F8D3E}" type="datetime1">
              <a:rPr lang="it-IT" smtClean="0"/>
              <a:t>03/07/17</a:t>
            </a:fld>
            <a:endParaRPr lang="it-IT"/>
          </a:p>
        </p:txBody>
      </p:sp>
      <p:sp>
        <p:nvSpPr>
          <p:cNvPr id="5" name="Segnaposto piè di pagina 4"/>
          <p:cNvSpPr>
            <a:spLocks noGrp="1"/>
          </p:cNvSpPr>
          <p:nvPr>
            <p:ph type="ftr" sz="quarter" idx="11"/>
          </p:nvPr>
        </p:nvSpPr>
        <p:spPr/>
        <p:txBody>
          <a:bodyPr/>
          <a:lstStyle/>
          <a:p>
            <a:pPr>
              <a:defRPr/>
            </a:pPr>
            <a:r>
              <a:rPr lang="it-IT" smtClean="0"/>
              <a:t>1</a:t>
            </a:r>
            <a:endParaRPr lang="it-IT"/>
          </a:p>
        </p:txBody>
      </p:sp>
      <p:sp>
        <p:nvSpPr>
          <p:cNvPr id="6" name="Segnaposto numero diapositiva 5"/>
          <p:cNvSpPr>
            <a:spLocks noGrp="1"/>
          </p:cNvSpPr>
          <p:nvPr>
            <p:ph type="sldNum" sz="quarter" idx="12"/>
          </p:nvPr>
        </p:nvSpPr>
        <p:spPr/>
        <p:txBody>
          <a:bodyPr/>
          <a:lstStyle/>
          <a:p>
            <a:pPr>
              <a:defRPr/>
            </a:pPr>
            <a:fld id="{50B93867-1D44-40B1-AA45-B4D9D0C30F18}" type="slidenum">
              <a:rPr lang="it-IT" smtClean="0"/>
              <a:pPr>
                <a:defRPr/>
              </a:pPr>
              <a:t>‹n.›</a:t>
            </a:fld>
            <a:endParaRPr lang="it-IT"/>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it-IT" smtClean="0"/>
              <a:t>Fare clic per modificare stile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pPr>
              <a:defRPr/>
            </a:pPr>
            <a:fld id="{EC069C46-610D-DE4B-ABA8-181165C0948C}" type="datetime1">
              <a:rPr lang="it-IT" smtClean="0"/>
              <a:t>03/07/17</a:t>
            </a:fld>
            <a:endParaRPr lang="it-IT"/>
          </a:p>
        </p:txBody>
      </p:sp>
      <p:sp>
        <p:nvSpPr>
          <p:cNvPr id="5" name="Footer Placeholder 4"/>
          <p:cNvSpPr>
            <a:spLocks noGrp="1"/>
          </p:cNvSpPr>
          <p:nvPr>
            <p:ph type="ftr" sz="quarter" idx="11"/>
          </p:nvPr>
        </p:nvSpPr>
        <p:spPr/>
        <p:txBody>
          <a:bodyPr/>
          <a:lstStyle/>
          <a:p>
            <a:pPr>
              <a:defRPr/>
            </a:pPr>
            <a:r>
              <a:rPr lang="it-IT" smtClean="0"/>
              <a:t>1</a:t>
            </a:r>
            <a:endParaRPr lang="it-IT"/>
          </a:p>
        </p:txBody>
      </p:sp>
      <p:sp>
        <p:nvSpPr>
          <p:cNvPr id="6" name="Slide Number Placeholder 5"/>
          <p:cNvSpPr>
            <a:spLocks noGrp="1"/>
          </p:cNvSpPr>
          <p:nvPr>
            <p:ph type="sldNum" sz="quarter" idx="12"/>
          </p:nvPr>
        </p:nvSpPr>
        <p:spPr/>
        <p:txBody>
          <a:bodyPr/>
          <a:lstStyle/>
          <a:p>
            <a:pPr>
              <a:defRPr/>
            </a:pPr>
            <a:fld id="{50B93867-1D44-40B1-AA45-B4D9D0C30F18}" type="slidenum">
              <a:rPr lang="it-IT" smtClean="0"/>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5" name="Date Placeholder 4"/>
          <p:cNvSpPr>
            <a:spLocks noGrp="1"/>
          </p:cNvSpPr>
          <p:nvPr>
            <p:ph type="dt" sz="half" idx="10"/>
          </p:nvPr>
        </p:nvSpPr>
        <p:spPr/>
        <p:txBody>
          <a:bodyPr/>
          <a:lstStyle/>
          <a:p>
            <a:pPr>
              <a:defRPr/>
            </a:pPr>
            <a:fld id="{798960A0-305A-7740-926C-03BB716E4A13}" type="datetime1">
              <a:rPr lang="it-IT" smtClean="0"/>
              <a:t>03/07/17</a:t>
            </a:fld>
            <a:endParaRPr lang="it-IT"/>
          </a:p>
        </p:txBody>
      </p:sp>
      <p:sp>
        <p:nvSpPr>
          <p:cNvPr id="6" name="Footer Placeholder 5"/>
          <p:cNvSpPr>
            <a:spLocks noGrp="1"/>
          </p:cNvSpPr>
          <p:nvPr>
            <p:ph type="ftr" sz="quarter" idx="11"/>
          </p:nvPr>
        </p:nvSpPr>
        <p:spPr/>
        <p:txBody>
          <a:bodyPr/>
          <a:lstStyle/>
          <a:p>
            <a:pPr>
              <a:defRPr/>
            </a:pPr>
            <a:r>
              <a:rPr lang="it-IT" smtClean="0"/>
              <a:t>1</a:t>
            </a:r>
            <a:endParaRPr lang="it-IT"/>
          </a:p>
        </p:txBody>
      </p:sp>
      <p:sp>
        <p:nvSpPr>
          <p:cNvPr id="7" name="Slide Number Placeholder 6"/>
          <p:cNvSpPr>
            <a:spLocks noGrp="1"/>
          </p:cNvSpPr>
          <p:nvPr>
            <p:ph type="sldNum" sz="quarter" idx="12"/>
          </p:nvPr>
        </p:nvSpPr>
        <p:spPr/>
        <p:txBody>
          <a:bodyPr/>
          <a:lstStyle/>
          <a:p>
            <a:pPr>
              <a:defRPr/>
            </a:pPr>
            <a:fld id="{50B93867-1D44-40B1-AA45-B4D9D0C30F18}" type="slidenum">
              <a:rPr lang="it-IT" smtClean="0"/>
              <a:pPr>
                <a:defRPr/>
              </a:pPr>
              <a:t>‹n.›</a:t>
            </a:fld>
            <a:endParaRPr lang="it-IT"/>
          </a:p>
        </p:txBody>
      </p:sp>
      <p:sp>
        <p:nvSpPr>
          <p:cNvPr id="9" name="Content Placeholder 8"/>
          <p:cNvSpPr>
            <a:spLocks noGrp="1"/>
          </p:cNvSpPr>
          <p:nvPr>
            <p:ph sz="quarter" idx="13"/>
          </p:nvPr>
        </p:nvSpPr>
        <p:spPr>
          <a:xfrm>
            <a:off x="676655" y="2679192"/>
            <a:ext cx="3822192" cy="3447288"/>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stile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pPr>
              <a:defRPr/>
            </a:pPr>
            <a:fld id="{62A117F2-378F-BA47-B66B-C6BD36D43711}" type="datetime1">
              <a:rPr lang="it-IT" smtClean="0"/>
              <a:t>03/07/17</a:t>
            </a:fld>
            <a:endParaRPr lang="it-IT"/>
          </a:p>
        </p:txBody>
      </p:sp>
      <p:sp>
        <p:nvSpPr>
          <p:cNvPr id="8" name="Footer Placeholder 7"/>
          <p:cNvSpPr>
            <a:spLocks noGrp="1"/>
          </p:cNvSpPr>
          <p:nvPr>
            <p:ph type="ftr" sz="quarter" idx="11"/>
          </p:nvPr>
        </p:nvSpPr>
        <p:spPr/>
        <p:txBody>
          <a:bodyPr/>
          <a:lstStyle/>
          <a:p>
            <a:pPr>
              <a:defRPr/>
            </a:pPr>
            <a:r>
              <a:rPr lang="it-IT" smtClean="0"/>
              <a:t>1</a:t>
            </a:r>
            <a:endParaRPr lang="it-IT"/>
          </a:p>
        </p:txBody>
      </p:sp>
      <p:sp>
        <p:nvSpPr>
          <p:cNvPr id="9" name="Slide Number Placeholder 8"/>
          <p:cNvSpPr>
            <a:spLocks noGrp="1"/>
          </p:cNvSpPr>
          <p:nvPr>
            <p:ph type="sldNum" sz="quarter" idx="12"/>
          </p:nvPr>
        </p:nvSpPr>
        <p:spPr/>
        <p:txBody>
          <a:bodyPr/>
          <a:lstStyle/>
          <a:p>
            <a:pPr>
              <a:defRPr/>
            </a:pPr>
            <a:fld id="{50B93867-1D44-40B1-AA45-B4D9D0C30F18}" type="slidenum">
              <a:rPr lang="it-IT" smtClean="0"/>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Date Placeholder 2"/>
          <p:cNvSpPr>
            <a:spLocks noGrp="1"/>
          </p:cNvSpPr>
          <p:nvPr>
            <p:ph type="dt" sz="half" idx="10"/>
          </p:nvPr>
        </p:nvSpPr>
        <p:spPr/>
        <p:txBody>
          <a:bodyPr/>
          <a:lstStyle/>
          <a:p>
            <a:pPr>
              <a:defRPr/>
            </a:pPr>
            <a:fld id="{1FA8EE50-5EF6-194B-84FA-65AE4C22E3D0}" type="datetime1">
              <a:rPr lang="it-IT" smtClean="0"/>
              <a:t>03/07/17</a:t>
            </a:fld>
            <a:endParaRPr lang="it-IT"/>
          </a:p>
        </p:txBody>
      </p:sp>
      <p:sp>
        <p:nvSpPr>
          <p:cNvPr id="4" name="Footer Placeholder 3"/>
          <p:cNvSpPr>
            <a:spLocks noGrp="1"/>
          </p:cNvSpPr>
          <p:nvPr>
            <p:ph type="ftr" sz="quarter" idx="11"/>
          </p:nvPr>
        </p:nvSpPr>
        <p:spPr/>
        <p:txBody>
          <a:bodyPr/>
          <a:lstStyle/>
          <a:p>
            <a:pPr>
              <a:defRPr/>
            </a:pPr>
            <a:r>
              <a:rPr lang="it-IT" smtClean="0"/>
              <a:t>1</a:t>
            </a:r>
            <a:endParaRPr lang="it-IT"/>
          </a:p>
        </p:txBody>
      </p:sp>
      <p:sp>
        <p:nvSpPr>
          <p:cNvPr id="5" name="Slide Number Placeholder 4"/>
          <p:cNvSpPr>
            <a:spLocks noGrp="1"/>
          </p:cNvSpPr>
          <p:nvPr>
            <p:ph type="sldNum" sz="quarter" idx="12"/>
          </p:nvPr>
        </p:nvSpPr>
        <p:spPr/>
        <p:txBody>
          <a:bodyPr/>
          <a:lstStyle/>
          <a:p>
            <a:pPr>
              <a:defRPr/>
            </a:pPr>
            <a:fld id="{50B93867-1D44-40B1-AA45-B4D9D0C30F18}" type="slidenum">
              <a:rPr lang="it-IT" smtClean="0"/>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o">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pPr>
              <a:defRPr/>
            </a:pPr>
            <a:fld id="{04C4B18F-CC84-D245-A8E3-778CDE87E0F0}" type="datetime1">
              <a:rPr lang="it-IT" smtClean="0"/>
              <a:t>03/07/17</a:t>
            </a:fld>
            <a:endParaRPr lang="it-IT"/>
          </a:p>
        </p:txBody>
      </p:sp>
      <p:sp>
        <p:nvSpPr>
          <p:cNvPr id="3" name="Footer Placeholder 2"/>
          <p:cNvSpPr>
            <a:spLocks noGrp="1"/>
          </p:cNvSpPr>
          <p:nvPr>
            <p:ph type="ftr" sz="quarter" idx="11"/>
          </p:nvPr>
        </p:nvSpPr>
        <p:spPr/>
        <p:txBody>
          <a:bodyPr/>
          <a:lstStyle/>
          <a:p>
            <a:pPr>
              <a:defRPr/>
            </a:pPr>
            <a:r>
              <a:rPr lang="it-IT" smtClean="0"/>
              <a:t>1</a:t>
            </a:r>
            <a:endParaRPr lang="it-IT"/>
          </a:p>
        </p:txBody>
      </p:sp>
      <p:sp>
        <p:nvSpPr>
          <p:cNvPr id="4" name="Slide Number Placeholder 3"/>
          <p:cNvSpPr>
            <a:spLocks noGrp="1"/>
          </p:cNvSpPr>
          <p:nvPr>
            <p:ph type="sldNum" sz="quarter" idx="12"/>
          </p:nvPr>
        </p:nvSpPr>
        <p:spPr/>
        <p:txBody>
          <a:bodyPr/>
          <a:lstStyle/>
          <a:p>
            <a:pPr>
              <a:defRPr/>
            </a:pPr>
            <a:fld id="{50B93867-1D44-40B1-AA45-B4D9D0C30F18}" type="slidenum">
              <a:rPr lang="it-IT" smtClean="0"/>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pPr>
              <a:defRPr/>
            </a:pPr>
            <a:fld id="{7D61A350-8B44-E542-96D3-F320801A1E91}" type="datetime1">
              <a:rPr lang="it-IT" smtClean="0"/>
              <a:t>03/07/17</a:t>
            </a:fld>
            <a:endParaRPr lang="it-IT"/>
          </a:p>
        </p:txBody>
      </p:sp>
      <p:sp>
        <p:nvSpPr>
          <p:cNvPr id="6" name="Footer Placeholder 5"/>
          <p:cNvSpPr>
            <a:spLocks noGrp="1"/>
          </p:cNvSpPr>
          <p:nvPr>
            <p:ph type="ftr" sz="quarter" idx="11"/>
          </p:nvPr>
        </p:nvSpPr>
        <p:spPr/>
        <p:txBody>
          <a:bodyPr/>
          <a:lstStyle/>
          <a:p>
            <a:pPr>
              <a:defRPr/>
            </a:pPr>
            <a:r>
              <a:rPr lang="it-IT" smtClean="0"/>
              <a:t>1</a:t>
            </a:r>
            <a:endParaRPr lang="it-IT"/>
          </a:p>
        </p:txBody>
      </p:sp>
      <p:sp>
        <p:nvSpPr>
          <p:cNvPr id="7" name="Slide Number Placeholder 6"/>
          <p:cNvSpPr>
            <a:spLocks noGrp="1"/>
          </p:cNvSpPr>
          <p:nvPr>
            <p:ph type="sldNum" sz="quarter" idx="12"/>
          </p:nvPr>
        </p:nvSpPr>
        <p:spPr/>
        <p:txBody>
          <a:bodyPr/>
          <a:lstStyle/>
          <a:p>
            <a:pPr>
              <a:defRPr/>
            </a:pPr>
            <a:fld id="{50B93867-1D44-40B1-AA45-B4D9D0C30F18}" type="slidenum">
              <a:rPr lang="it-IT" smtClean="0"/>
              <a:pPr>
                <a:defRPr/>
              </a:pPr>
              <a:t>‹n.›</a:t>
            </a:fld>
            <a:endParaRPr lang="it-IT"/>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it-IT" smtClean="0"/>
              <a:t>Fare clic per modificare stile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it-IT" smtClean="0"/>
              <a:t>Fare clic per modificare stile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pPr>
              <a:defRPr/>
            </a:pPr>
            <a:fld id="{17DDD436-D847-D644-ABF0-1B19909846F7}" type="datetime1">
              <a:rPr lang="it-IT" smtClean="0"/>
              <a:t>03/07/17</a:t>
            </a:fld>
            <a:endParaRPr lang="it-IT"/>
          </a:p>
        </p:txBody>
      </p:sp>
      <p:sp>
        <p:nvSpPr>
          <p:cNvPr id="6" name="Footer Placeholder 5"/>
          <p:cNvSpPr>
            <a:spLocks noGrp="1"/>
          </p:cNvSpPr>
          <p:nvPr>
            <p:ph type="ftr" sz="quarter" idx="11"/>
          </p:nvPr>
        </p:nvSpPr>
        <p:spPr/>
        <p:txBody>
          <a:bodyPr/>
          <a:lstStyle/>
          <a:p>
            <a:pPr>
              <a:defRPr/>
            </a:pPr>
            <a:r>
              <a:rPr lang="it-IT" smtClean="0"/>
              <a:t>1</a:t>
            </a:r>
            <a:endParaRPr lang="it-IT"/>
          </a:p>
        </p:txBody>
      </p:sp>
      <p:sp>
        <p:nvSpPr>
          <p:cNvPr id="7" name="Slide Number Placeholder 6"/>
          <p:cNvSpPr>
            <a:spLocks noGrp="1"/>
          </p:cNvSpPr>
          <p:nvPr>
            <p:ph type="sldNum" sz="quarter" idx="12"/>
          </p:nvPr>
        </p:nvSpPr>
        <p:spPr/>
        <p:txBody>
          <a:bodyPr/>
          <a:lstStyle/>
          <a:p>
            <a:pPr>
              <a:defRPr/>
            </a:pPr>
            <a:fld id="{50B93867-1D44-40B1-AA45-B4D9D0C30F18}" type="slidenum">
              <a:rPr lang="it-IT" smtClean="0"/>
              <a:pPr>
                <a:defRPr/>
              </a:pPr>
              <a:t>‹n.›</a:t>
            </a:fld>
            <a:endParaRPr lang="it-IT"/>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it-IT" smtClean="0"/>
              <a:t>Fare clic per modificare stile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pPr>
              <a:defRPr/>
            </a:pPr>
            <a:fld id="{62F48A3E-1467-0A4A-9D14-F74BE18F8D3E}" type="datetime1">
              <a:rPr lang="it-IT" smtClean="0"/>
              <a:t>03/07/17</a:t>
            </a:fld>
            <a:endParaRPr lang="it-IT"/>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pPr>
              <a:defRPr/>
            </a:pPr>
            <a:r>
              <a:rPr lang="it-IT" smtClean="0"/>
              <a:t>1</a:t>
            </a:r>
            <a:endParaRPr lang="it-IT"/>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pPr>
              <a:defRPr/>
            </a:pPr>
            <a:fld id="{50B93867-1D44-40B1-AA45-B4D9D0C30F18}" type="slidenum">
              <a:rPr lang="it-IT" smtClean="0"/>
              <a:pPr>
                <a:defRPr/>
              </a:pPr>
              <a:t>‹n.›</a:t>
            </a:fld>
            <a:endParaRPr lang="it-IT"/>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62F48A3E-1467-0A4A-9D14-F74BE18F8D3E}" type="datetime1">
              <a:rPr lang="it-IT" smtClean="0"/>
              <a:t>03/07/17</a:t>
            </a:fld>
            <a:endParaRPr lang="it-IT"/>
          </a:p>
        </p:txBody>
      </p:sp>
      <p:sp>
        <p:nvSpPr>
          <p:cNvPr id="5" name="Segnaposto piè di pagina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r>
              <a:rPr lang="it-IT" smtClean="0"/>
              <a:t>1</a:t>
            </a:r>
            <a:endParaRPr lang="it-IT"/>
          </a:p>
        </p:txBody>
      </p:sp>
      <p:sp>
        <p:nvSpPr>
          <p:cNvPr id="6" name="Segnaposto numero diapositiva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50B93867-1D44-40B1-AA45-B4D9D0C30F18}" type="slidenum">
              <a:rPr lang="it-IT" smtClean="0"/>
              <a:pPr>
                <a:defRPr/>
              </a:pPr>
              <a:t>‹n.›</a:t>
            </a:fld>
            <a:endParaRPr lang="it-IT"/>
          </a:p>
        </p:txBody>
      </p:sp>
    </p:spTree>
    <p:extLst>
      <p:ext uri="{BB962C8B-B14F-4D97-AF65-F5344CB8AC3E}">
        <p14:creationId xmlns:p14="http://schemas.microsoft.com/office/powerpoint/2010/main" val="5247783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 Id="rId3"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 Id="rId3"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6.xml"/><Relationship Id="rId3"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Relationship Id="rId3"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8.xml"/><Relationship Id="rId3"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18000"/>
          </a:schemeClr>
        </a:solidFill>
        <a:effectLst/>
      </p:bgPr>
    </p:bg>
    <p:spTree>
      <p:nvGrpSpPr>
        <p:cNvPr id="1" name=""/>
        <p:cNvGrpSpPr/>
        <p:nvPr/>
      </p:nvGrpSpPr>
      <p:grpSpPr>
        <a:xfrm>
          <a:off x="0" y="0"/>
          <a:ext cx="0" cy="0"/>
          <a:chOff x="0" y="0"/>
          <a:chExt cx="0" cy="0"/>
        </a:xfrm>
      </p:grpSpPr>
      <p:sp>
        <p:nvSpPr>
          <p:cNvPr id="14337" name="Title 1"/>
          <p:cNvSpPr>
            <a:spLocks noGrp="1"/>
          </p:cNvSpPr>
          <p:nvPr>
            <p:ph type="ctrTitle"/>
          </p:nvPr>
        </p:nvSpPr>
        <p:spPr>
          <a:xfrm>
            <a:off x="611560" y="1556792"/>
            <a:ext cx="7815290" cy="771567"/>
          </a:xfrm>
          <a:noFill/>
        </p:spPr>
        <p:txBody>
          <a:bodyPr>
            <a:normAutofit fontScale="90000"/>
          </a:bodyPr>
          <a:lstStyle/>
          <a:p>
            <a:r>
              <a:rPr lang="it-IT" b="1" dirty="0" smtClean="0">
                <a:latin typeface="Calibri"/>
                <a:cs typeface="Calibri"/>
              </a:rPr>
              <a:t>Convegno 10 Luglio 2017 </a:t>
            </a:r>
            <a:br>
              <a:rPr lang="it-IT" b="1" dirty="0" smtClean="0">
                <a:latin typeface="Calibri"/>
                <a:cs typeface="Calibri"/>
              </a:rPr>
            </a:br>
            <a:r>
              <a:rPr lang="it-IT" b="1" dirty="0" smtClean="0">
                <a:latin typeface="Calibri"/>
                <a:cs typeface="Calibri"/>
              </a:rPr>
              <a:t>Studio Associato </a:t>
            </a:r>
            <a:br>
              <a:rPr lang="it-IT" b="1" dirty="0" smtClean="0">
                <a:latin typeface="Calibri"/>
                <a:cs typeface="Calibri"/>
              </a:rPr>
            </a:br>
            <a:r>
              <a:rPr lang="it-IT" b="1" dirty="0" err="1" smtClean="0">
                <a:latin typeface="Calibri"/>
                <a:cs typeface="Calibri"/>
              </a:rPr>
              <a:t>Barillari</a:t>
            </a:r>
            <a:r>
              <a:rPr lang="it-IT" b="1" dirty="0" smtClean="0">
                <a:latin typeface="Calibri"/>
                <a:cs typeface="Calibri"/>
              </a:rPr>
              <a:t> </a:t>
            </a:r>
            <a:r>
              <a:rPr lang="it-IT" b="1" dirty="0" err="1" smtClean="0">
                <a:latin typeface="Calibri"/>
                <a:cs typeface="Calibri"/>
              </a:rPr>
              <a:t>Lapolla</a:t>
            </a:r>
            <a:r>
              <a:rPr lang="it-IT" b="1" dirty="0" smtClean="0">
                <a:latin typeface="Calibri"/>
                <a:cs typeface="Calibri"/>
              </a:rPr>
              <a:t> </a:t>
            </a:r>
            <a:r>
              <a:rPr lang="it-IT" b="1" dirty="0" err="1" smtClean="0">
                <a:latin typeface="Calibri"/>
                <a:cs typeface="Calibri"/>
              </a:rPr>
              <a:t>Cavalleri</a:t>
            </a:r>
            <a:r>
              <a:rPr lang="it-IT" b="1" dirty="0" smtClean="0">
                <a:latin typeface="Calibri"/>
                <a:cs typeface="Calibri"/>
              </a:rPr>
              <a:t> </a:t>
            </a:r>
            <a:endParaRPr lang="en-GB" b="1" dirty="0" smtClean="0">
              <a:solidFill>
                <a:schemeClr val="bg1"/>
              </a:solidFill>
              <a:latin typeface="Calibri"/>
              <a:cs typeface="Calibri"/>
            </a:endParaRPr>
          </a:p>
        </p:txBody>
      </p:sp>
      <p:sp>
        <p:nvSpPr>
          <p:cNvPr id="3" name="Subtitle 2"/>
          <p:cNvSpPr>
            <a:spLocks noGrp="1"/>
          </p:cNvSpPr>
          <p:nvPr>
            <p:ph type="subTitle" idx="1"/>
          </p:nvPr>
        </p:nvSpPr>
        <p:spPr>
          <a:xfrm>
            <a:off x="251520" y="2780928"/>
            <a:ext cx="8640960" cy="792088"/>
          </a:xfrm>
        </p:spPr>
        <p:txBody>
          <a:bodyPr rtlCol="0">
            <a:normAutofit fontScale="25000" lnSpcReduction="20000"/>
          </a:bodyPr>
          <a:lstStyle/>
          <a:p>
            <a:r>
              <a:rPr lang="it-IT" sz="12300" b="1" dirty="0" smtClean="0">
                <a:solidFill>
                  <a:schemeClr val="bg1"/>
                </a:solidFill>
                <a:latin typeface="Calibri"/>
                <a:cs typeface="Calibri"/>
              </a:rPr>
              <a:t>Il lavoratore assenteista per malattia.</a:t>
            </a:r>
          </a:p>
          <a:p>
            <a:r>
              <a:rPr lang="it-IT" sz="12300" b="1" dirty="0" smtClean="0">
                <a:solidFill>
                  <a:schemeClr val="bg1"/>
                </a:solidFill>
                <a:latin typeface="Calibri"/>
                <a:cs typeface="Calibri"/>
              </a:rPr>
              <a:t>Licenziamento per superamento del comporto?</a:t>
            </a:r>
          </a:p>
          <a:p>
            <a:r>
              <a:rPr lang="it-IT" sz="12300" b="1" dirty="0" smtClean="0">
                <a:solidFill>
                  <a:schemeClr val="bg1"/>
                </a:solidFill>
                <a:latin typeface="Calibri"/>
                <a:cs typeface="Calibri"/>
              </a:rPr>
              <a:t>Altri possibili rimedi e soluzioni per le Aziende</a:t>
            </a:r>
          </a:p>
          <a:p>
            <a:endParaRPr lang="it-IT" sz="3200" b="1" dirty="0">
              <a:solidFill>
                <a:schemeClr val="bg1"/>
              </a:solidFill>
              <a:latin typeface="Calibri"/>
              <a:cs typeface="Calibri"/>
            </a:endParaRPr>
          </a:p>
        </p:txBody>
      </p:sp>
      <p:sp>
        <p:nvSpPr>
          <p:cNvPr id="7" name="CasellaDiTesto 6"/>
          <p:cNvSpPr txBox="1"/>
          <p:nvPr/>
        </p:nvSpPr>
        <p:spPr>
          <a:xfrm>
            <a:off x="1259632" y="4221088"/>
            <a:ext cx="6858048" cy="1015663"/>
          </a:xfrm>
          <a:prstGeom prst="rect">
            <a:avLst/>
          </a:prstGeom>
          <a:noFill/>
        </p:spPr>
        <p:txBody>
          <a:bodyPr wrap="square" rtlCol="0">
            <a:spAutoFit/>
          </a:bodyPr>
          <a:lstStyle/>
          <a:p>
            <a:pPr algn="ctr"/>
            <a:endParaRPr lang="it-IT" dirty="0" smtClean="0"/>
          </a:p>
          <a:p>
            <a:pPr algn="ctr"/>
            <a:r>
              <a:rPr lang="it-IT" b="1" cap="small" dirty="0" smtClean="0">
                <a:solidFill>
                  <a:srgbClr val="226028"/>
                </a:solidFill>
                <a:latin typeface="Copperplate Gothic Bold"/>
                <a:cs typeface="Copperplate Gothic Bold"/>
              </a:rPr>
              <a:t>Munari Giudici Maniglio Panfili e Associati</a:t>
            </a:r>
          </a:p>
          <a:p>
            <a:pPr algn="ctr"/>
            <a:r>
              <a:rPr lang="it-IT" sz="1200" b="1" cap="small" dirty="0" smtClean="0">
                <a:solidFill>
                  <a:srgbClr val="226028"/>
                </a:solidFill>
                <a:latin typeface="Copperplate Gothic Bold"/>
                <a:cs typeface="Copperplate Gothic Bold"/>
              </a:rPr>
              <a:t>16121 Genova – Largo San </a:t>
            </a:r>
            <a:r>
              <a:rPr lang="it-IT" sz="1200" b="1" cap="small" dirty="0">
                <a:solidFill>
                  <a:srgbClr val="226028"/>
                </a:solidFill>
                <a:latin typeface="Copperplate Gothic Bold"/>
                <a:cs typeface="Copperplate Gothic Bold"/>
              </a:rPr>
              <a:t>G</a:t>
            </a:r>
            <a:r>
              <a:rPr lang="it-IT" sz="1200" b="1" cap="small" dirty="0" smtClean="0">
                <a:solidFill>
                  <a:srgbClr val="226028"/>
                </a:solidFill>
                <a:latin typeface="Copperplate Gothic Bold"/>
                <a:cs typeface="Copperplate Gothic Bold"/>
              </a:rPr>
              <a:t>iuseppe 3/23b – tel. 010565529</a:t>
            </a:r>
          </a:p>
          <a:p>
            <a:pPr algn="ctr"/>
            <a:r>
              <a:rPr lang="it-IT" sz="1200" b="1" cap="small" dirty="0" err="1" smtClean="0">
                <a:solidFill>
                  <a:srgbClr val="226028"/>
                </a:solidFill>
                <a:latin typeface="Copperplate Gothic Bold"/>
                <a:cs typeface="Copperplate Gothic Bold"/>
              </a:rPr>
              <a:t>segreteria@mgmp-avvocati.com</a:t>
            </a:r>
            <a:r>
              <a:rPr lang="it-IT" sz="1200" b="1" cap="small" dirty="0" smtClean="0">
                <a:solidFill>
                  <a:srgbClr val="226028"/>
                </a:solidFill>
                <a:latin typeface="Copperplate Gothic Bold"/>
                <a:cs typeface="Copperplate Gothic Bold"/>
              </a:rPr>
              <a:t> – </a:t>
            </a:r>
            <a:r>
              <a:rPr lang="it-IT" sz="1200" b="1" cap="small" dirty="0" err="1" smtClean="0">
                <a:solidFill>
                  <a:srgbClr val="226028"/>
                </a:solidFill>
                <a:latin typeface="Copperplate Gothic Bold"/>
                <a:cs typeface="Copperplate Gothic Bold"/>
              </a:rPr>
              <a:t>www.mgmp-avvocati.com</a:t>
            </a:r>
            <a:endParaRPr lang="it-IT" sz="1200" dirty="0"/>
          </a:p>
        </p:txBody>
      </p:sp>
      <p:pic>
        <p:nvPicPr>
          <p:cNvPr id="8" name="Segnaposto contenuto 3" descr="Nuova immagine 2.JPG"/>
          <p:cNvPicPr>
            <a:picLocks noChangeAspect="1"/>
          </p:cNvPicPr>
          <p:nvPr/>
        </p:nvPicPr>
        <p:blipFill>
          <a:blip r:embed="rId3"/>
          <a:stretch>
            <a:fillRect/>
          </a:stretch>
        </p:blipFill>
        <p:spPr bwMode="auto">
          <a:xfrm>
            <a:off x="1115616" y="5661248"/>
            <a:ext cx="571504" cy="560074"/>
          </a:xfrm>
          <a:prstGeom prst="rect">
            <a:avLst/>
          </a:prstGeom>
          <a:noFill/>
          <a:ln w="9525">
            <a:noFill/>
            <a:miter lim="800000"/>
            <a:headEnd/>
            <a:tailEnd/>
          </a:ln>
        </p:spPr>
      </p:pic>
      <p:sp>
        <p:nvSpPr>
          <p:cNvPr id="4" name="Segnaposto numero diapositiva 3"/>
          <p:cNvSpPr>
            <a:spLocks noGrp="1"/>
          </p:cNvSpPr>
          <p:nvPr>
            <p:ph type="sldNum" sz="quarter" idx="12"/>
          </p:nvPr>
        </p:nvSpPr>
        <p:spPr/>
        <p:txBody>
          <a:bodyPr/>
          <a:lstStyle/>
          <a:p>
            <a:pPr>
              <a:defRPr/>
            </a:pPr>
            <a:fld id="{50B93867-1D44-40B1-AA45-B4D9D0C30F18}" type="slidenum">
              <a:rPr lang="it-IT" smtClean="0">
                <a:solidFill>
                  <a:schemeClr val="bg1"/>
                </a:solidFill>
              </a:rPr>
              <a:pPr>
                <a:defRPr/>
              </a:pPr>
              <a:t>0</a:t>
            </a:fld>
            <a:endParaRPr lang="it-IT"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Immagine 5" descr="GE_2foglio2012.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8224" y="6021288"/>
            <a:ext cx="2736304" cy="720080"/>
          </a:xfrm>
          <a:prstGeom prst="rect">
            <a:avLst/>
          </a:prstGeom>
          <a:noFill/>
          <a:ln>
            <a:noFill/>
          </a:ln>
        </p:spPr>
      </p:pic>
      <p:sp>
        <p:nvSpPr>
          <p:cNvPr id="12" name="Titolo 11"/>
          <p:cNvSpPr>
            <a:spLocks noGrp="1"/>
          </p:cNvSpPr>
          <p:nvPr>
            <p:ph type="title"/>
          </p:nvPr>
        </p:nvSpPr>
        <p:spPr>
          <a:xfrm>
            <a:off x="457201" y="764704"/>
            <a:ext cx="8229600" cy="5400600"/>
          </a:xfrm>
        </p:spPr>
        <p:txBody>
          <a:bodyPr>
            <a:noAutofit/>
          </a:bodyPr>
          <a:lstStyle/>
          <a:p>
            <a:pPr algn="just"/>
            <a:r>
              <a:rPr lang="it-IT" sz="2800" dirty="0" smtClean="0">
                <a:solidFill>
                  <a:schemeClr val="tx1"/>
                </a:solidFill>
              </a:rPr>
              <a:t>Alla scadenza del periodo di comporto, il rapporto di lavoro prosegue, a meno che il datore di lavoro non intenda recedere. In tal caso, il recesso deve essere tempestivo. </a:t>
            </a:r>
            <a:endParaRPr lang="it-IT" sz="2800" dirty="0">
              <a:solidFill>
                <a:schemeClr val="tx1"/>
              </a:solidFill>
            </a:endParaRPr>
          </a:p>
        </p:txBody>
      </p:sp>
      <p:sp>
        <p:nvSpPr>
          <p:cNvPr id="8" name="Segnaposto numero diapositiva 7"/>
          <p:cNvSpPr>
            <a:spLocks noGrp="1"/>
          </p:cNvSpPr>
          <p:nvPr>
            <p:ph type="sldNum" sz="quarter" idx="12"/>
          </p:nvPr>
        </p:nvSpPr>
        <p:spPr/>
        <p:txBody>
          <a:bodyPr/>
          <a:lstStyle/>
          <a:p>
            <a:pPr>
              <a:defRPr/>
            </a:pPr>
            <a:fld id="{50B93867-1D44-40B1-AA45-B4D9D0C30F18}" type="slidenum">
              <a:rPr lang="it-IT" smtClean="0">
                <a:solidFill>
                  <a:srgbClr val="2862AA"/>
                </a:solidFill>
                <a:latin typeface="Candara"/>
                <a:cs typeface="Candara"/>
              </a:rPr>
              <a:pPr>
                <a:defRPr/>
              </a:pPr>
              <a:t>9</a:t>
            </a:fld>
            <a:endParaRPr lang="it-IT" dirty="0">
              <a:solidFill>
                <a:srgbClr val="2862AA"/>
              </a:solidFill>
              <a:latin typeface="Candara"/>
              <a:cs typeface="Candara"/>
            </a:endParaRPr>
          </a:p>
        </p:txBody>
      </p:sp>
    </p:spTree>
    <p:extLst>
      <p:ext uri="{BB962C8B-B14F-4D97-AF65-F5344CB8AC3E}">
        <p14:creationId xmlns:p14="http://schemas.microsoft.com/office/powerpoint/2010/main" val="4962935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Immagine 5" descr="GE_2foglio2012.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8224" y="6021288"/>
            <a:ext cx="2736304" cy="720080"/>
          </a:xfrm>
          <a:prstGeom prst="rect">
            <a:avLst/>
          </a:prstGeom>
          <a:noFill/>
          <a:ln>
            <a:noFill/>
          </a:ln>
        </p:spPr>
      </p:pic>
      <p:sp>
        <p:nvSpPr>
          <p:cNvPr id="12" name="Titolo 11"/>
          <p:cNvSpPr>
            <a:spLocks noGrp="1"/>
          </p:cNvSpPr>
          <p:nvPr>
            <p:ph type="title"/>
          </p:nvPr>
        </p:nvSpPr>
        <p:spPr>
          <a:xfrm>
            <a:off x="457201" y="764704"/>
            <a:ext cx="8229600" cy="5400600"/>
          </a:xfrm>
        </p:spPr>
        <p:txBody>
          <a:bodyPr>
            <a:noAutofit/>
          </a:bodyPr>
          <a:lstStyle/>
          <a:p>
            <a:pPr algn="just"/>
            <a:r>
              <a:rPr lang="it-IT" sz="2800" dirty="0">
                <a:solidFill>
                  <a:schemeClr val="tx1"/>
                </a:solidFill>
              </a:rPr>
              <a:t>Le aziende con più di 15 dipendenti che intendano procedere con il licenziamento per superamento del comporto non sono tenute ad attivare la procedura ex art. 7 L. 604/</a:t>
            </a:r>
            <a:r>
              <a:rPr lang="it-IT" sz="2800" dirty="0" smtClean="0">
                <a:solidFill>
                  <a:schemeClr val="tx1"/>
                </a:solidFill>
              </a:rPr>
              <a:t>66 prevista, invece, per il licenziamento per ragioni oggettive.</a:t>
            </a:r>
            <a:endParaRPr lang="it-IT" sz="2800" dirty="0">
              <a:solidFill>
                <a:schemeClr val="tx1"/>
              </a:solidFill>
            </a:endParaRPr>
          </a:p>
        </p:txBody>
      </p:sp>
      <p:sp>
        <p:nvSpPr>
          <p:cNvPr id="8" name="Segnaposto numero diapositiva 7"/>
          <p:cNvSpPr>
            <a:spLocks noGrp="1"/>
          </p:cNvSpPr>
          <p:nvPr>
            <p:ph type="sldNum" sz="quarter" idx="12"/>
          </p:nvPr>
        </p:nvSpPr>
        <p:spPr/>
        <p:txBody>
          <a:bodyPr/>
          <a:lstStyle/>
          <a:p>
            <a:pPr>
              <a:defRPr/>
            </a:pPr>
            <a:fld id="{50B93867-1D44-40B1-AA45-B4D9D0C30F18}" type="slidenum">
              <a:rPr lang="it-IT" smtClean="0">
                <a:solidFill>
                  <a:srgbClr val="2862AA"/>
                </a:solidFill>
                <a:latin typeface="Candara"/>
                <a:cs typeface="Candara"/>
              </a:rPr>
              <a:pPr>
                <a:defRPr/>
              </a:pPr>
              <a:t>10</a:t>
            </a:fld>
            <a:endParaRPr lang="it-IT" dirty="0">
              <a:solidFill>
                <a:srgbClr val="2862AA"/>
              </a:solidFill>
              <a:latin typeface="Candara"/>
              <a:cs typeface="Candara"/>
            </a:endParaRPr>
          </a:p>
        </p:txBody>
      </p:sp>
    </p:spTree>
    <p:extLst>
      <p:ext uri="{BB962C8B-B14F-4D97-AF65-F5344CB8AC3E}">
        <p14:creationId xmlns:p14="http://schemas.microsoft.com/office/powerpoint/2010/main" val="234044879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Immagine 5" descr="GE_2foglio2012.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8224" y="6021288"/>
            <a:ext cx="2736304" cy="720080"/>
          </a:xfrm>
          <a:prstGeom prst="rect">
            <a:avLst/>
          </a:prstGeom>
          <a:noFill/>
          <a:ln>
            <a:noFill/>
          </a:ln>
        </p:spPr>
      </p:pic>
      <p:sp>
        <p:nvSpPr>
          <p:cNvPr id="2" name="Segnaposto contenuto 1"/>
          <p:cNvSpPr>
            <a:spLocks noGrp="1"/>
          </p:cNvSpPr>
          <p:nvPr>
            <p:ph idx="1"/>
          </p:nvPr>
        </p:nvSpPr>
        <p:spPr>
          <a:xfrm>
            <a:off x="872067" y="1916832"/>
            <a:ext cx="7408333" cy="4209331"/>
          </a:xfrm>
        </p:spPr>
        <p:txBody>
          <a:bodyPr>
            <a:normAutofit lnSpcReduction="10000"/>
          </a:bodyPr>
          <a:lstStyle/>
          <a:p>
            <a:pPr marL="0" lvl="0" indent="0" algn="just">
              <a:spcBef>
                <a:spcPts val="0"/>
              </a:spcBef>
              <a:buClrTx/>
              <a:buSzTx/>
              <a:buNone/>
            </a:pPr>
            <a:r>
              <a:rPr lang="it-IT" dirty="0">
                <a:solidFill>
                  <a:schemeClr val="tx1"/>
                </a:solidFill>
              </a:rPr>
              <a:t>il licenziamento per superamento del comporto è un rimedio di difficile attuazione per le </a:t>
            </a:r>
            <a:r>
              <a:rPr lang="it-IT" dirty="0" smtClean="0">
                <a:solidFill>
                  <a:schemeClr val="tx1"/>
                </a:solidFill>
              </a:rPr>
              <a:t>aziende, a causa di:</a:t>
            </a:r>
          </a:p>
          <a:p>
            <a:pPr marL="0" lvl="0" indent="0" algn="just">
              <a:spcBef>
                <a:spcPts val="0"/>
              </a:spcBef>
              <a:buClrTx/>
              <a:buSzTx/>
              <a:buNone/>
            </a:pPr>
            <a:endParaRPr lang="it-IT" dirty="0" smtClean="0">
              <a:solidFill>
                <a:schemeClr val="tx1"/>
              </a:solidFill>
            </a:endParaRPr>
          </a:p>
          <a:p>
            <a:pPr algn="just">
              <a:spcBef>
                <a:spcPts val="0"/>
              </a:spcBef>
              <a:buClrTx/>
              <a:buSzTx/>
              <a:buFontTx/>
              <a:buChar char="-"/>
            </a:pPr>
            <a:r>
              <a:rPr lang="it-IT" dirty="0" smtClean="0">
                <a:solidFill>
                  <a:schemeClr val="tx1"/>
                </a:solidFill>
              </a:rPr>
              <a:t>formulazioni </a:t>
            </a:r>
            <a:r>
              <a:rPr lang="it-IT" dirty="0">
                <a:solidFill>
                  <a:schemeClr val="tx1"/>
                </a:solidFill>
              </a:rPr>
              <a:t>spesso ambigue delle disposizioni previste dalla contrattazione collettiva di riferimento, che ai fini dell’elaborazione del calcolo del periodo di comporto, creano incertezza sull’effettivo superamento o meno dello </a:t>
            </a:r>
            <a:r>
              <a:rPr lang="it-IT" dirty="0" smtClean="0">
                <a:solidFill>
                  <a:schemeClr val="tx1"/>
                </a:solidFill>
              </a:rPr>
              <a:t>stesso;</a:t>
            </a:r>
          </a:p>
          <a:p>
            <a:pPr marL="0" indent="0" algn="just">
              <a:spcBef>
                <a:spcPts val="0"/>
              </a:spcBef>
              <a:buClrTx/>
              <a:buSzTx/>
              <a:buNone/>
            </a:pPr>
            <a:endParaRPr lang="it-IT" dirty="0" smtClean="0">
              <a:solidFill>
                <a:schemeClr val="tx1"/>
              </a:solidFill>
            </a:endParaRPr>
          </a:p>
          <a:p>
            <a:pPr algn="just">
              <a:spcBef>
                <a:spcPts val="0"/>
              </a:spcBef>
              <a:buClrTx/>
              <a:buSzTx/>
              <a:buFontTx/>
              <a:buChar char="-"/>
            </a:pPr>
            <a:r>
              <a:rPr lang="it-IT" dirty="0" smtClean="0">
                <a:solidFill>
                  <a:schemeClr val="tx1"/>
                </a:solidFill>
              </a:rPr>
              <a:t>meccanismi </a:t>
            </a:r>
            <a:r>
              <a:rPr lang="it-IT" dirty="0">
                <a:solidFill>
                  <a:schemeClr val="tx1"/>
                </a:solidFill>
              </a:rPr>
              <a:t>“diabolici” previsti dalla contrattazione collettiva di riferimento, che impediscono il superamento effettivo del periodo di comporto.</a:t>
            </a:r>
            <a:endParaRPr lang="it-IT" dirty="0"/>
          </a:p>
        </p:txBody>
      </p:sp>
      <p:sp>
        <p:nvSpPr>
          <p:cNvPr id="8" name="Segnaposto numero diapositiva 7"/>
          <p:cNvSpPr>
            <a:spLocks noGrp="1"/>
          </p:cNvSpPr>
          <p:nvPr>
            <p:ph type="sldNum" sz="quarter" idx="12"/>
          </p:nvPr>
        </p:nvSpPr>
        <p:spPr/>
        <p:txBody>
          <a:bodyPr/>
          <a:lstStyle/>
          <a:p>
            <a:pPr>
              <a:defRPr/>
            </a:pPr>
            <a:fld id="{50B93867-1D44-40B1-AA45-B4D9D0C30F18}" type="slidenum">
              <a:rPr lang="it-IT" smtClean="0">
                <a:solidFill>
                  <a:srgbClr val="2862AA"/>
                </a:solidFill>
                <a:latin typeface="Candara"/>
                <a:cs typeface="Candara"/>
              </a:rPr>
              <a:pPr>
                <a:defRPr/>
              </a:pPr>
              <a:t>11</a:t>
            </a:fld>
            <a:endParaRPr lang="it-IT" dirty="0">
              <a:solidFill>
                <a:srgbClr val="2862AA"/>
              </a:solidFill>
              <a:latin typeface="Candara"/>
              <a:cs typeface="Candara"/>
            </a:endParaRPr>
          </a:p>
        </p:txBody>
      </p:sp>
      <p:sp>
        <p:nvSpPr>
          <p:cNvPr id="12" name="Titolo 11"/>
          <p:cNvSpPr>
            <a:spLocks noGrp="1"/>
          </p:cNvSpPr>
          <p:nvPr>
            <p:ph type="title"/>
          </p:nvPr>
        </p:nvSpPr>
        <p:spPr/>
        <p:txBody>
          <a:bodyPr>
            <a:noAutofit/>
          </a:bodyPr>
          <a:lstStyle/>
          <a:p>
            <a:r>
              <a:rPr lang="it-IT" sz="2800" b="1" u="sng" dirty="0" smtClean="0">
                <a:solidFill>
                  <a:schemeClr val="tx1"/>
                </a:solidFill>
              </a:rPr>
              <a:t>Difficoltà attuative</a:t>
            </a:r>
            <a:r>
              <a:rPr lang="it-IT" sz="2800" dirty="0" smtClean="0">
                <a:solidFill>
                  <a:schemeClr val="tx1"/>
                </a:solidFill>
              </a:rPr>
              <a:t/>
            </a:r>
            <a:br>
              <a:rPr lang="it-IT" sz="2800" dirty="0" smtClean="0">
                <a:solidFill>
                  <a:schemeClr val="tx1"/>
                </a:solidFill>
              </a:rPr>
            </a:br>
            <a:endParaRPr lang="it-IT" sz="2800" dirty="0">
              <a:solidFill>
                <a:schemeClr val="tx1"/>
              </a:solidFill>
            </a:endParaRPr>
          </a:p>
        </p:txBody>
      </p:sp>
    </p:spTree>
    <p:extLst>
      <p:ext uri="{BB962C8B-B14F-4D97-AF65-F5344CB8AC3E}">
        <p14:creationId xmlns:p14="http://schemas.microsoft.com/office/powerpoint/2010/main" val="214318825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Immagine 5" descr="GE_2foglio2012.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8224" y="6021288"/>
            <a:ext cx="2736304" cy="720080"/>
          </a:xfrm>
          <a:prstGeom prst="rect">
            <a:avLst/>
          </a:prstGeom>
          <a:noFill/>
          <a:ln>
            <a:noFill/>
          </a:ln>
        </p:spPr>
      </p:pic>
      <p:sp>
        <p:nvSpPr>
          <p:cNvPr id="12" name="Titolo 11"/>
          <p:cNvSpPr>
            <a:spLocks noGrp="1"/>
          </p:cNvSpPr>
          <p:nvPr>
            <p:ph type="title"/>
          </p:nvPr>
        </p:nvSpPr>
        <p:spPr>
          <a:xfrm>
            <a:off x="457201" y="764704"/>
            <a:ext cx="8229600" cy="5400600"/>
          </a:xfrm>
        </p:spPr>
        <p:txBody>
          <a:bodyPr>
            <a:noAutofit/>
          </a:bodyPr>
          <a:lstStyle/>
          <a:p>
            <a:r>
              <a:rPr lang="it-IT" sz="2800" dirty="0" smtClean="0">
                <a:solidFill>
                  <a:schemeClr val="tx1"/>
                </a:solidFill>
              </a:rPr>
              <a:t>Possibili rimedi e alternative</a:t>
            </a:r>
            <a:br>
              <a:rPr lang="it-IT" sz="2800" dirty="0" smtClean="0">
                <a:solidFill>
                  <a:schemeClr val="tx1"/>
                </a:solidFill>
              </a:rPr>
            </a:br>
            <a:r>
              <a:rPr lang="it-IT" sz="2800" dirty="0" smtClean="0">
                <a:solidFill>
                  <a:schemeClr val="tx1"/>
                </a:solidFill>
              </a:rPr>
              <a:t> al licenziamento per superamento del comporto</a:t>
            </a:r>
            <a:r>
              <a:rPr lang="is-IS" sz="2800" dirty="0">
                <a:solidFill>
                  <a:schemeClr val="tx1"/>
                </a:solidFill>
              </a:rPr>
              <a:t>.</a:t>
            </a:r>
            <a:r>
              <a:rPr lang="is-IS" sz="2800" dirty="0" smtClean="0">
                <a:solidFill>
                  <a:schemeClr val="tx1"/>
                </a:solidFill>
              </a:rPr>
              <a:t/>
            </a:r>
            <a:br>
              <a:rPr lang="is-IS" sz="2800" dirty="0" smtClean="0">
                <a:solidFill>
                  <a:schemeClr val="tx1"/>
                </a:solidFill>
              </a:rPr>
            </a:br>
            <a:r>
              <a:rPr lang="is-IS" sz="2800" dirty="0">
                <a:solidFill>
                  <a:schemeClr val="tx1"/>
                </a:solidFill>
              </a:rPr>
              <a:t/>
            </a:r>
            <a:br>
              <a:rPr lang="is-IS" sz="2800" dirty="0">
                <a:solidFill>
                  <a:schemeClr val="tx1"/>
                </a:solidFill>
              </a:rPr>
            </a:br>
            <a:endParaRPr lang="it-IT" sz="2800" dirty="0">
              <a:solidFill>
                <a:schemeClr val="tx1"/>
              </a:solidFill>
            </a:endParaRPr>
          </a:p>
        </p:txBody>
      </p:sp>
      <p:sp>
        <p:nvSpPr>
          <p:cNvPr id="8" name="Segnaposto numero diapositiva 7"/>
          <p:cNvSpPr>
            <a:spLocks noGrp="1"/>
          </p:cNvSpPr>
          <p:nvPr>
            <p:ph type="sldNum" sz="quarter" idx="12"/>
          </p:nvPr>
        </p:nvSpPr>
        <p:spPr/>
        <p:txBody>
          <a:bodyPr/>
          <a:lstStyle/>
          <a:p>
            <a:pPr>
              <a:defRPr/>
            </a:pPr>
            <a:fld id="{50B93867-1D44-40B1-AA45-B4D9D0C30F18}" type="slidenum">
              <a:rPr lang="it-IT" smtClean="0">
                <a:solidFill>
                  <a:srgbClr val="2862AA"/>
                </a:solidFill>
                <a:latin typeface="Candara"/>
                <a:cs typeface="Candara"/>
              </a:rPr>
              <a:pPr>
                <a:defRPr/>
              </a:pPr>
              <a:t>12</a:t>
            </a:fld>
            <a:endParaRPr lang="it-IT" dirty="0">
              <a:solidFill>
                <a:srgbClr val="2862AA"/>
              </a:solidFill>
              <a:latin typeface="Candara"/>
              <a:cs typeface="Candara"/>
            </a:endParaRPr>
          </a:p>
        </p:txBody>
      </p:sp>
    </p:spTree>
    <p:extLst>
      <p:ext uri="{BB962C8B-B14F-4D97-AF65-F5344CB8AC3E}">
        <p14:creationId xmlns:p14="http://schemas.microsoft.com/office/powerpoint/2010/main" val="163757052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Immagine 5" descr="GE_2foglio2012.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8224" y="6021288"/>
            <a:ext cx="2736304" cy="720080"/>
          </a:xfrm>
          <a:prstGeom prst="rect">
            <a:avLst/>
          </a:prstGeom>
          <a:noFill/>
          <a:ln>
            <a:noFill/>
          </a:ln>
        </p:spPr>
      </p:pic>
      <p:sp>
        <p:nvSpPr>
          <p:cNvPr id="12" name="Titolo 11"/>
          <p:cNvSpPr>
            <a:spLocks noGrp="1"/>
          </p:cNvSpPr>
          <p:nvPr>
            <p:ph type="title"/>
          </p:nvPr>
        </p:nvSpPr>
        <p:spPr>
          <a:xfrm>
            <a:off x="457201" y="764704"/>
            <a:ext cx="8229600" cy="5400600"/>
          </a:xfrm>
        </p:spPr>
        <p:txBody>
          <a:bodyPr>
            <a:noAutofit/>
          </a:bodyPr>
          <a:lstStyle/>
          <a:p>
            <a:pPr algn="just"/>
            <a:r>
              <a:rPr lang="it-IT" sz="2800" dirty="0" smtClean="0"/>
              <a:t>sempre </a:t>
            </a:r>
            <a:r>
              <a:rPr lang="it-IT" sz="2800" dirty="0"/>
              <a:t>e comunque irrilevanti ai fini del recesso, cioè che non possano mai essere tenute in considerazione come causa di licenziamento, laddove non </a:t>
            </a:r>
            <a:r>
              <a:rPr lang="it-IT" sz="2800" dirty="0" err="1" smtClean="0"/>
              <a:t>s</a:t>
            </a:r>
            <a:r>
              <a:rPr lang="it-IT" sz="2800" dirty="0" smtClean="0"/>
              <a:t/>
            </a:r>
            <a:br>
              <a:rPr lang="it-IT" sz="2800" dirty="0" smtClean="0"/>
            </a:br>
            <a:r>
              <a:rPr lang="it-IT" sz="2800" dirty="0" smtClean="0">
                <a:solidFill>
                  <a:schemeClr val="tx1"/>
                </a:solidFill>
              </a:rPr>
              <a:t>Una recente giurisprudenza ha previsto che, anche qualora le assenze per malattia non comportino il superamento del comporto, le stesse </a:t>
            </a:r>
            <a:r>
              <a:rPr lang="it-IT" sz="2800" dirty="0" smtClean="0">
                <a:solidFill>
                  <a:schemeClr val="tx1"/>
                </a:solidFill>
              </a:rPr>
              <a:t>possono </a:t>
            </a:r>
            <a:r>
              <a:rPr lang="it-IT" sz="2800" dirty="0" smtClean="0">
                <a:solidFill>
                  <a:schemeClr val="tx1"/>
                </a:solidFill>
              </a:rPr>
              <a:t>essere tenute in considerazione come causa del </a:t>
            </a:r>
            <a:r>
              <a:rPr lang="it-IT" sz="2800" dirty="0" err="1" smtClean="0">
                <a:solidFill>
                  <a:schemeClr val="tx1"/>
                </a:solidFill>
              </a:rPr>
              <a:t>licenziamento.</a:t>
            </a:r>
            <a:r>
              <a:rPr lang="it-IT" sz="2800" dirty="0" err="1" smtClean="0"/>
              <a:t>na</a:t>
            </a:r>
            <a:r>
              <a:rPr lang="it-IT" sz="2800" dirty="0" smtClean="0"/>
              <a:t> </a:t>
            </a:r>
            <a:r>
              <a:rPr lang="it-IT" sz="2800" dirty="0"/>
              <a:t>motivazione più ampia e complessa</a:t>
            </a:r>
            <a:r>
              <a:rPr lang="it-IT" sz="2800" dirty="0" smtClean="0"/>
              <a:t>.</a:t>
            </a:r>
            <a:r>
              <a:rPr lang="it-IT" sz="2800" dirty="0"/>
              <a:t> Ciò non significa che le assenze per malattia, che non superino il periodo di comporto siano sempre e comunque irrilevanti ai fini del recesso, cioè che non possano mai essere tenute in considerazione come causa di licenziamento, laddove non siano invocate di per sé ma quale componente di una motivazione più ampia e complessa.</a:t>
            </a:r>
            <a:br>
              <a:rPr lang="it-IT" sz="2800" dirty="0"/>
            </a:br>
            <a:endParaRPr lang="it-IT" sz="2800" dirty="0"/>
          </a:p>
        </p:txBody>
      </p:sp>
      <p:sp>
        <p:nvSpPr>
          <p:cNvPr id="8" name="Segnaposto numero diapositiva 7"/>
          <p:cNvSpPr>
            <a:spLocks noGrp="1"/>
          </p:cNvSpPr>
          <p:nvPr>
            <p:ph type="sldNum" sz="quarter" idx="12"/>
          </p:nvPr>
        </p:nvSpPr>
        <p:spPr/>
        <p:txBody>
          <a:bodyPr/>
          <a:lstStyle/>
          <a:p>
            <a:pPr>
              <a:defRPr/>
            </a:pPr>
            <a:fld id="{50B93867-1D44-40B1-AA45-B4D9D0C30F18}" type="slidenum">
              <a:rPr lang="it-IT" smtClean="0">
                <a:solidFill>
                  <a:srgbClr val="2862AA"/>
                </a:solidFill>
                <a:latin typeface="Candara"/>
                <a:cs typeface="Candara"/>
              </a:rPr>
              <a:pPr>
                <a:defRPr/>
              </a:pPr>
              <a:t>13</a:t>
            </a:fld>
            <a:endParaRPr lang="it-IT" dirty="0">
              <a:solidFill>
                <a:srgbClr val="2862AA"/>
              </a:solidFill>
              <a:latin typeface="Candara"/>
              <a:cs typeface="Candara"/>
            </a:endParaRPr>
          </a:p>
        </p:txBody>
      </p:sp>
    </p:spTree>
    <p:extLst>
      <p:ext uri="{BB962C8B-B14F-4D97-AF65-F5344CB8AC3E}">
        <p14:creationId xmlns:p14="http://schemas.microsoft.com/office/powerpoint/2010/main" val="77078881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Immagine 5" descr="GE_2foglio2012.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8224" y="6021288"/>
            <a:ext cx="2736304" cy="720080"/>
          </a:xfrm>
          <a:prstGeom prst="rect">
            <a:avLst/>
          </a:prstGeom>
          <a:noFill/>
          <a:ln>
            <a:noFill/>
          </a:ln>
        </p:spPr>
      </p:pic>
      <p:sp>
        <p:nvSpPr>
          <p:cNvPr id="2" name="Segnaposto contenuto 1"/>
          <p:cNvSpPr>
            <a:spLocks noGrp="1"/>
          </p:cNvSpPr>
          <p:nvPr>
            <p:ph idx="1"/>
          </p:nvPr>
        </p:nvSpPr>
        <p:spPr>
          <a:xfrm>
            <a:off x="872067" y="2132856"/>
            <a:ext cx="7408333" cy="3993307"/>
          </a:xfrm>
        </p:spPr>
        <p:txBody>
          <a:bodyPr>
            <a:normAutofit lnSpcReduction="10000"/>
          </a:bodyPr>
          <a:lstStyle/>
          <a:p>
            <a:pPr marL="0" indent="0" algn="just">
              <a:spcBef>
                <a:spcPts val="0"/>
              </a:spcBef>
              <a:buClrTx/>
              <a:buSzTx/>
              <a:buNone/>
            </a:pPr>
            <a:r>
              <a:rPr lang="it-IT" dirty="0" smtClean="0">
                <a:solidFill>
                  <a:schemeClr val="tx1"/>
                </a:solidFill>
              </a:rPr>
              <a:t>E’ un licenziamento per giustificato motivo oggettivo (“g.m.o.”) a tutti gli effetti che può essere intimato dall’azienda anche quando non è stato ancora superato il periodo di comporto in un momento in cui il lavoratore è al lavoro, nel caso in cui la prestazione lavorativa residua del lavoratore spesso assente per malattia sia tale da non risultare più proficuamente utilizzabile dall’azienda.</a:t>
            </a:r>
          </a:p>
          <a:p>
            <a:pPr marL="0" indent="0" algn="just">
              <a:spcBef>
                <a:spcPts val="0"/>
              </a:spcBef>
              <a:buClrTx/>
              <a:buSzTx/>
              <a:buNone/>
            </a:pPr>
            <a:endParaRPr lang="it-IT" dirty="0">
              <a:solidFill>
                <a:schemeClr val="tx1"/>
              </a:solidFill>
            </a:endParaRPr>
          </a:p>
          <a:p>
            <a:pPr marL="0" indent="0" algn="just">
              <a:spcBef>
                <a:spcPts val="0"/>
              </a:spcBef>
              <a:buClrTx/>
              <a:buSzTx/>
              <a:buNone/>
            </a:pPr>
            <a:r>
              <a:rPr lang="it-IT" dirty="0" smtClean="0">
                <a:solidFill>
                  <a:schemeClr val="tx1"/>
                </a:solidFill>
              </a:rPr>
              <a:t>Le </a:t>
            </a:r>
            <a:r>
              <a:rPr lang="it-IT" dirty="0">
                <a:solidFill>
                  <a:schemeClr val="tx1"/>
                </a:solidFill>
              </a:rPr>
              <a:t>società con più di 15 dipendenti devono attivare la procedura ex art. 7 L. </a:t>
            </a:r>
            <a:r>
              <a:rPr lang="it-IT" dirty="0" smtClean="0">
                <a:solidFill>
                  <a:schemeClr val="tx1"/>
                </a:solidFill>
              </a:rPr>
              <a:t>604/66.</a:t>
            </a:r>
            <a:endParaRPr lang="it-IT" dirty="0"/>
          </a:p>
          <a:p>
            <a:pPr marL="0" marR="0" lvl="0" indent="0" defTabSz="914400" eaLnBrk="1" fontAlgn="auto" latinLnBrk="0" hangingPunct="1">
              <a:lnSpc>
                <a:spcPct val="100000"/>
              </a:lnSpc>
              <a:spcBef>
                <a:spcPts val="0"/>
              </a:spcBef>
              <a:spcAft>
                <a:spcPts val="0"/>
              </a:spcAft>
              <a:buClrTx/>
              <a:buSzTx/>
              <a:buFontTx/>
              <a:buNone/>
              <a:tabLst/>
              <a:defRPr/>
            </a:pPr>
            <a:endParaRPr lang="it-IT" dirty="0"/>
          </a:p>
        </p:txBody>
      </p:sp>
      <p:sp>
        <p:nvSpPr>
          <p:cNvPr id="8" name="Segnaposto numero diapositiva 7"/>
          <p:cNvSpPr>
            <a:spLocks noGrp="1"/>
          </p:cNvSpPr>
          <p:nvPr>
            <p:ph type="sldNum" sz="quarter" idx="12"/>
          </p:nvPr>
        </p:nvSpPr>
        <p:spPr/>
        <p:txBody>
          <a:bodyPr/>
          <a:lstStyle/>
          <a:p>
            <a:pPr>
              <a:defRPr/>
            </a:pPr>
            <a:fld id="{50B93867-1D44-40B1-AA45-B4D9D0C30F18}" type="slidenum">
              <a:rPr lang="it-IT" smtClean="0">
                <a:solidFill>
                  <a:srgbClr val="2862AA"/>
                </a:solidFill>
                <a:latin typeface="Candara"/>
                <a:cs typeface="Candara"/>
              </a:rPr>
              <a:pPr>
                <a:defRPr/>
              </a:pPr>
              <a:t>14</a:t>
            </a:fld>
            <a:endParaRPr lang="it-IT" dirty="0">
              <a:solidFill>
                <a:srgbClr val="2862AA"/>
              </a:solidFill>
              <a:latin typeface="Candara"/>
              <a:cs typeface="Candara"/>
            </a:endParaRPr>
          </a:p>
        </p:txBody>
      </p:sp>
      <p:sp>
        <p:nvSpPr>
          <p:cNvPr id="12" name="Titolo 11"/>
          <p:cNvSpPr>
            <a:spLocks noGrp="1"/>
          </p:cNvSpPr>
          <p:nvPr>
            <p:ph type="title"/>
          </p:nvPr>
        </p:nvSpPr>
        <p:spPr/>
        <p:txBody>
          <a:bodyPr>
            <a:noAutofit/>
          </a:bodyPr>
          <a:lstStyle/>
          <a:p>
            <a:r>
              <a:rPr lang="it-IT" sz="2800" b="1" u="sng" dirty="0" smtClean="0">
                <a:solidFill>
                  <a:schemeClr val="tx1"/>
                </a:solidFill>
              </a:rPr>
              <a:t>Il licenziamento per eccessiva morbilità</a:t>
            </a:r>
            <a:endParaRPr lang="it-IT" sz="2800" b="1" u="sng" dirty="0">
              <a:solidFill>
                <a:schemeClr val="tx1"/>
              </a:solidFill>
            </a:endParaRPr>
          </a:p>
        </p:txBody>
      </p:sp>
    </p:spTree>
    <p:extLst>
      <p:ext uri="{BB962C8B-B14F-4D97-AF65-F5344CB8AC3E}">
        <p14:creationId xmlns:p14="http://schemas.microsoft.com/office/powerpoint/2010/main" val="37198576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defTabSz="914400"/>
            <a:r>
              <a:rPr lang="it-IT" sz="2800" b="1" u="sng" dirty="0">
                <a:latin typeface="Candara" charset="0"/>
                <a:ea typeface="Candara" charset="0"/>
                <a:cs typeface="Candara" charset="0"/>
              </a:rPr>
              <a:t>differenze</a:t>
            </a:r>
          </a:p>
        </p:txBody>
      </p:sp>
      <p:sp>
        <p:nvSpPr>
          <p:cNvPr id="3" name="Segnaposto testo 2"/>
          <p:cNvSpPr>
            <a:spLocks noGrp="1"/>
          </p:cNvSpPr>
          <p:nvPr>
            <p:ph type="body" idx="1"/>
          </p:nvPr>
        </p:nvSpPr>
        <p:spPr/>
        <p:txBody>
          <a:bodyPr>
            <a:normAutofit/>
          </a:bodyPr>
          <a:lstStyle/>
          <a:p>
            <a:r>
              <a:rPr lang="it-IT" b="1" dirty="0" smtClean="0"/>
              <a:t>Licenziamento per superamento del periodo di comporto</a:t>
            </a:r>
            <a:endParaRPr lang="it-IT" b="1" dirty="0"/>
          </a:p>
        </p:txBody>
      </p:sp>
      <p:sp>
        <p:nvSpPr>
          <p:cNvPr id="4" name="Segnaposto contenuto 3"/>
          <p:cNvSpPr>
            <a:spLocks noGrp="1"/>
          </p:cNvSpPr>
          <p:nvPr>
            <p:ph sz="half" idx="2"/>
          </p:nvPr>
        </p:nvSpPr>
        <p:spPr/>
        <p:txBody>
          <a:bodyPr>
            <a:normAutofit/>
          </a:bodyPr>
          <a:lstStyle/>
          <a:p>
            <a:pPr marR="0" lvl="0" defTabSz="914400" eaLnBrk="1" fontAlgn="auto" latinLnBrk="0" hangingPunct="1">
              <a:lnSpc>
                <a:spcPct val="100000"/>
              </a:lnSpc>
              <a:spcBef>
                <a:spcPts val="0"/>
              </a:spcBef>
              <a:spcAft>
                <a:spcPts val="0"/>
              </a:spcAft>
              <a:buClrTx/>
              <a:buSzTx/>
              <a:buFontTx/>
              <a:buChar char="-"/>
              <a:tabLst/>
              <a:defRPr/>
            </a:pPr>
            <a:r>
              <a:rPr lang="it-IT" dirty="0" smtClean="0"/>
              <a:t>Non può essere intimato prima della scadenza del periodo di comporto;</a:t>
            </a:r>
          </a:p>
          <a:p>
            <a:pPr lvl="0">
              <a:spcBef>
                <a:spcPts val="0"/>
              </a:spcBef>
              <a:buClrTx/>
              <a:buSzTx/>
              <a:buFontTx/>
              <a:buChar char="-"/>
            </a:pPr>
            <a:r>
              <a:rPr lang="it-IT" dirty="0" smtClean="0"/>
              <a:t>Non serve addurre ulteriori giustificazioni in aggiunta al superamento del comporto (artt. 2110 e 2118 c.c.).</a:t>
            </a:r>
            <a:endParaRPr lang="it-IT" dirty="0"/>
          </a:p>
        </p:txBody>
      </p:sp>
      <p:sp>
        <p:nvSpPr>
          <p:cNvPr id="5" name="Segnaposto testo 4"/>
          <p:cNvSpPr>
            <a:spLocks noGrp="1"/>
          </p:cNvSpPr>
          <p:nvPr>
            <p:ph type="body" sz="quarter" idx="3"/>
          </p:nvPr>
        </p:nvSpPr>
        <p:spPr>
          <a:xfrm>
            <a:off x="4572000" y="1556793"/>
            <a:ext cx="3944541" cy="648072"/>
          </a:xfrm>
        </p:spPr>
        <p:txBody>
          <a:bodyPr>
            <a:normAutofit/>
          </a:bodyPr>
          <a:lstStyle/>
          <a:p>
            <a:r>
              <a:rPr lang="it-IT" b="1" dirty="0" smtClean="0"/>
              <a:t>Licenziamento per eccessiva morbilità</a:t>
            </a:r>
            <a:endParaRPr lang="it-IT" b="1" dirty="0"/>
          </a:p>
        </p:txBody>
      </p:sp>
      <p:sp>
        <p:nvSpPr>
          <p:cNvPr id="6" name="Segnaposto contenuto 5"/>
          <p:cNvSpPr>
            <a:spLocks noGrp="1"/>
          </p:cNvSpPr>
          <p:nvPr>
            <p:ph sz="quarter" idx="4"/>
          </p:nvPr>
        </p:nvSpPr>
        <p:spPr/>
        <p:txBody>
          <a:bodyPr>
            <a:normAutofit/>
          </a:bodyPr>
          <a:lstStyle/>
          <a:p>
            <a:pPr marR="0" lvl="0" defTabSz="914400" eaLnBrk="1" fontAlgn="auto" latinLnBrk="0" hangingPunct="1">
              <a:lnSpc>
                <a:spcPct val="100000"/>
              </a:lnSpc>
              <a:spcBef>
                <a:spcPts val="0"/>
              </a:spcBef>
              <a:spcAft>
                <a:spcPts val="0"/>
              </a:spcAft>
              <a:buClrTx/>
              <a:buSzTx/>
              <a:buFontTx/>
              <a:buChar char="-"/>
              <a:tabLst/>
              <a:defRPr/>
            </a:pPr>
            <a:r>
              <a:rPr lang="it-IT" dirty="0" smtClean="0"/>
              <a:t>Può essere intimato prima che sia decorso il periodo di comporto;</a:t>
            </a:r>
          </a:p>
          <a:p>
            <a:pPr lvl="0">
              <a:spcBef>
                <a:spcPts val="0"/>
              </a:spcBef>
              <a:buClrTx/>
              <a:buSzTx/>
              <a:buFontTx/>
              <a:buChar char="-"/>
            </a:pPr>
            <a:r>
              <a:rPr lang="it-IT" dirty="0" smtClean="0"/>
              <a:t>Necessità di allegare e provare che le modalità delle assenze hanno determinato l’impossibilità di utilizzare proficuamente la prestazione lavorativa, incidendo negativamente sull’organizzazione aziendale.</a:t>
            </a:r>
          </a:p>
          <a:p>
            <a:pPr marR="0" lvl="0" defTabSz="914400" eaLnBrk="1" fontAlgn="auto" latinLnBrk="0" hangingPunct="1">
              <a:lnSpc>
                <a:spcPct val="100000"/>
              </a:lnSpc>
              <a:spcBef>
                <a:spcPts val="0"/>
              </a:spcBef>
              <a:spcAft>
                <a:spcPts val="0"/>
              </a:spcAft>
              <a:buClrTx/>
              <a:buSzTx/>
              <a:buFontTx/>
              <a:buChar char="-"/>
              <a:tabLst/>
              <a:defRPr/>
            </a:pPr>
            <a:endParaRPr lang="it-IT" dirty="0"/>
          </a:p>
        </p:txBody>
      </p:sp>
      <p:sp>
        <p:nvSpPr>
          <p:cNvPr id="7" name="Segnaposto numero diapositiva 6"/>
          <p:cNvSpPr>
            <a:spLocks noGrp="1"/>
          </p:cNvSpPr>
          <p:nvPr>
            <p:ph type="sldNum" sz="quarter" idx="12"/>
          </p:nvPr>
        </p:nvSpPr>
        <p:spPr/>
        <p:txBody>
          <a:bodyPr/>
          <a:lstStyle/>
          <a:p>
            <a:pPr>
              <a:defRPr/>
            </a:pPr>
            <a:fld id="{50B93867-1D44-40B1-AA45-B4D9D0C30F18}" type="slidenum">
              <a:rPr lang="it-IT" smtClean="0"/>
              <a:pPr>
                <a:defRPr/>
              </a:pPr>
              <a:t>15</a:t>
            </a:fld>
            <a:endParaRPr lang="it-IT"/>
          </a:p>
        </p:txBody>
      </p:sp>
      <p:pic>
        <p:nvPicPr>
          <p:cNvPr id="8" name="Immagine 7" descr="GE_2foglio2012.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8224" y="6021288"/>
            <a:ext cx="2736304" cy="720080"/>
          </a:xfrm>
          <a:prstGeom prst="rect">
            <a:avLst/>
          </a:prstGeom>
          <a:noFill/>
          <a:ln>
            <a:noFill/>
          </a:ln>
        </p:spPr>
      </p:pic>
    </p:spTree>
    <p:extLst>
      <p:ext uri="{BB962C8B-B14F-4D97-AF65-F5344CB8AC3E}">
        <p14:creationId xmlns:p14="http://schemas.microsoft.com/office/powerpoint/2010/main" val="212727653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57200" y="116632"/>
            <a:ext cx="8229600" cy="2232248"/>
          </a:xfrm>
        </p:spPr>
        <p:txBody>
          <a:bodyPr>
            <a:noAutofit/>
          </a:bodyPr>
          <a:lstStyle/>
          <a:p>
            <a:pPr algn="ctr"/>
            <a:r>
              <a:rPr lang="it-IT" sz="2800" b="1" u="sng" dirty="0">
                <a:latin typeface="Candara" charset="0"/>
                <a:ea typeface="Candara" charset="0"/>
                <a:cs typeface="Candara" charset="0"/>
              </a:rPr>
              <a:t>Licenziamento per eccessiva morbilità - SI</a:t>
            </a:r>
            <a:br>
              <a:rPr lang="it-IT" sz="2800" b="1" u="sng" dirty="0">
                <a:latin typeface="Candara" charset="0"/>
                <a:ea typeface="Candara" charset="0"/>
                <a:cs typeface="Candara" charset="0"/>
              </a:rPr>
            </a:br>
            <a:r>
              <a:rPr lang="it-IT" sz="2800" u="sng" dirty="0" err="1">
                <a:latin typeface="Candara" charset="0"/>
                <a:ea typeface="Candara" charset="0"/>
                <a:cs typeface="Candara" charset="0"/>
              </a:rPr>
              <a:t>Cass</a:t>
            </a:r>
            <a:r>
              <a:rPr lang="it-IT" sz="2800" u="sng" dirty="0">
                <a:latin typeface="Candara" charset="0"/>
                <a:ea typeface="Candara" charset="0"/>
                <a:cs typeface="Candara" charset="0"/>
              </a:rPr>
              <a:t>. </a:t>
            </a:r>
            <a:r>
              <a:rPr lang="it-IT" sz="2800" u="sng" dirty="0" err="1">
                <a:latin typeface="Candara" charset="0"/>
                <a:ea typeface="Candara" charset="0"/>
                <a:cs typeface="Candara" charset="0"/>
              </a:rPr>
              <a:t>Civ</a:t>
            </a:r>
            <a:r>
              <a:rPr lang="it-IT" sz="2800" u="sng" dirty="0">
                <a:latin typeface="Candara" charset="0"/>
                <a:ea typeface="Candara" charset="0"/>
                <a:cs typeface="Candara" charset="0"/>
              </a:rPr>
              <a:t>. 18678/2014 </a:t>
            </a:r>
            <a:br>
              <a:rPr lang="it-IT" sz="2800" u="sng" dirty="0">
                <a:latin typeface="Candara" charset="0"/>
                <a:ea typeface="Candara" charset="0"/>
                <a:cs typeface="Candara" charset="0"/>
              </a:rPr>
            </a:br>
            <a:r>
              <a:rPr lang="it-IT" sz="2800" u="sng" dirty="0">
                <a:latin typeface="Candara" charset="0"/>
                <a:ea typeface="Candara" charset="0"/>
                <a:cs typeface="Candara" charset="0"/>
              </a:rPr>
              <a:t>Tribunale Milano, </a:t>
            </a:r>
            <a:r>
              <a:rPr lang="it-IT" sz="2800" u="sng" dirty="0" err="1">
                <a:latin typeface="Candara" charset="0"/>
                <a:ea typeface="Candara" charset="0"/>
                <a:cs typeface="Candara" charset="0"/>
              </a:rPr>
              <a:t>ord</a:t>
            </a:r>
            <a:r>
              <a:rPr lang="it-IT" sz="2800" u="sng" dirty="0">
                <a:latin typeface="Candara" charset="0"/>
                <a:ea typeface="Candara" charset="0"/>
                <a:cs typeface="Candara" charset="0"/>
              </a:rPr>
              <a:t>. n. 1341 del 16.1.2015</a:t>
            </a:r>
            <a:br>
              <a:rPr lang="it-IT" sz="2800" u="sng" dirty="0">
                <a:latin typeface="Candara" charset="0"/>
                <a:ea typeface="Candara" charset="0"/>
                <a:cs typeface="Candara" charset="0"/>
              </a:rPr>
            </a:br>
            <a:r>
              <a:rPr lang="it-IT" sz="2800" u="sng" dirty="0">
                <a:latin typeface="Candara" charset="0"/>
                <a:ea typeface="Candara" charset="0"/>
                <a:cs typeface="Candara" charset="0"/>
              </a:rPr>
              <a:t>Tribunale di Milano, </a:t>
            </a:r>
            <a:r>
              <a:rPr lang="it-IT" sz="2800" u="sng" dirty="0" err="1">
                <a:latin typeface="Candara" charset="0"/>
                <a:ea typeface="Candara" charset="0"/>
                <a:cs typeface="Candara" charset="0"/>
              </a:rPr>
              <a:t>sent</a:t>
            </a:r>
            <a:r>
              <a:rPr lang="it-IT" sz="2800" u="sng" dirty="0">
                <a:latin typeface="Candara" charset="0"/>
                <a:ea typeface="Candara" charset="0"/>
                <a:cs typeface="Candara" charset="0"/>
              </a:rPr>
              <a:t>. n. 3426 del 15.12.2015</a:t>
            </a:r>
            <a:r>
              <a:rPr lang="it-IT" sz="2400" dirty="0" smtClean="0"/>
              <a:t/>
            </a:r>
            <a:br>
              <a:rPr lang="it-IT" sz="2400" dirty="0" smtClean="0"/>
            </a:br>
            <a:endParaRPr lang="it-IT" sz="2400" dirty="0"/>
          </a:p>
        </p:txBody>
      </p:sp>
      <p:sp>
        <p:nvSpPr>
          <p:cNvPr id="2" name="Segnaposto contenuto 1"/>
          <p:cNvSpPr>
            <a:spLocks noGrp="1"/>
          </p:cNvSpPr>
          <p:nvPr>
            <p:ph idx="1"/>
          </p:nvPr>
        </p:nvSpPr>
        <p:spPr>
          <a:xfrm>
            <a:off x="606986" y="2564904"/>
            <a:ext cx="7886700" cy="2611487"/>
          </a:xfrm>
        </p:spPr>
        <p:txBody>
          <a:bodyPr>
            <a:normAutofit/>
          </a:bodyPr>
          <a:lstStyle/>
          <a:p>
            <a:pPr marL="0" indent="0" algn="just">
              <a:spcBef>
                <a:spcPts val="0"/>
              </a:spcBef>
              <a:buClrTx/>
              <a:buSzTx/>
              <a:buNone/>
            </a:pPr>
            <a:r>
              <a:rPr lang="it-IT" dirty="0" smtClean="0"/>
              <a:t>È legittimo il licenziamento del lavoratore per </a:t>
            </a:r>
            <a:r>
              <a:rPr lang="it-IT" dirty="0" err="1" smtClean="0"/>
              <a:t>g.m.o</a:t>
            </a:r>
            <a:r>
              <a:rPr lang="it-IT" dirty="0" smtClean="0"/>
              <a:t>. determinato </a:t>
            </a:r>
            <a:r>
              <a:rPr lang="it-IT" dirty="0"/>
              <a:t>da  eccessiva morbilità, anche senza superamento del </a:t>
            </a:r>
            <a:r>
              <a:rPr lang="it-IT" dirty="0" smtClean="0"/>
              <a:t>comporto</a:t>
            </a:r>
            <a:r>
              <a:rPr lang="it-IT" dirty="0"/>
              <a:t>, quando le </a:t>
            </a:r>
            <a:r>
              <a:rPr lang="it-IT" dirty="0" smtClean="0"/>
              <a:t>reiterate assenze determinano </a:t>
            </a:r>
            <a:r>
              <a:rPr lang="it-IT" dirty="0"/>
              <a:t>uno scarso rendimento e </a:t>
            </a:r>
            <a:r>
              <a:rPr lang="it-IT" dirty="0" smtClean="0"/>
              <a:t> </a:t>
            </a:r>
            <a:r>
              <a:rPr lang="it-IT" dirty="0"/>
              <a:t>sono tali da rendere la prestazione lavorativa </a:t>
            </a:r>
            <a:r>
              <a:rPr lang="it-IT" dirty="0" smtClean="0"/>
              <a:t>“</a:t>
            </a:r>
            <a:r>
              <a:rPr lang="it-IT" i="1" dirty="0" smtClean="0"/>
              <a:t>non </a:t>
            </a:r>
            <a:r>
              <a:rPr lang="it-IT" i="1" dirty="0"/>
              <a:t>sufficientemente e proficuamente utilizzabile per la società, sino al punto di rivelarsi non solo inadeguata sotto il profilo produttivo, ma anche pregiudizievole per l’organizzazione </a:t>
            </a:r>
            <a:r>
              <a:rPr lang="it-IT" i="1" dirty="0" smtClean="0"/>
              <a:t>aziendale</a:t>
            </a:r>
            <a:r>
              <a:rPr lang="it-IT" dirty="0" smtClean="0"/>
              <a:t>”.</a:t>
            </a:r>
            <a:endParaRPr lang="it-IT" dirty="0"/>
          </a:p>
          <a:p>
            <a:pPr marL="0" marR="0" lvl="0" indent="0" defTabSz="914400" eaLnBrk="1" fontAlgn="auto" latinLnBrk="0" hangingPunct="1">
              <a:lnSpc>
                <a:spcPct val="100000"/>
              </a:lnSpc>
              <a:spcBef>
                <a:spcPts val="0"/>
              </a:spcBef>
              <a:spcAft>
                <a:spcPts val="0"/>
              </a:spcAft>
              <a:buClrTx/>
              <a:buSzTx/>
              <a:buFontTx/>
              <a:buNone/>
              <a:tabLst/>
              <a:defRPr/>
            </a:pPr>
            <a:endParaRPr lang="it-IT" dirty="0"/>
          </a:p>
        </p:txBody>
      </p:sp>
      <p:sp>
        <p:nvSpPr>
          <p:cNvPr id="3" name="Segnaposto numero diapositiva 2"/>
          <p:cNvSpPr>
            <a:spLocks noGrp="1"/>
          </p:cNvSpPr>
          <p:nvPr>
            <p:ph type="sldNum" sz="quarter" idx="12"/>
          </p:nvPr>
        </p:nvSpPr>
        <p:spPr/>
        <p:txBody>
          <a:bodyPr/>
          <a:lstStyle/>
          <a:p>
            <a:pPr>
              <a:defRPr/>
            </a:pPr>
            <a:fld id="{50B93867-1D44-40B1-AA45-B4D9D0C30F18}" type="slidenum">
              <a:rPr lang="it-IT" smtClean="0"/>
              <a:pPr>
                <a:defRPr/>
              </a:pPr>
              <a:t>16</a:t>
            </a:fld>
            <a:endParaRPr lang="it-IT"/>
          </a:p>
        </p:txBody>
      </p:sp>
      <p:pic>
        <p:nvPicPr>
          <p:cNvPr id="5" name="Immagine 4" descr="GE_2foglio2012.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8224" y="6021288"/>
            <a:ext cx="2736304" cy="720080"/>
          </a:xfrm>
          <a:prstGeom prst="rect">
            <a:avLst/>
          </a:prstGeom>
          <a:noFill/>
          <a:ln>
            <a:noFill/>
          </a:ln>
        </p:spPr>
      </p:pic>
    </p:spTree>
    <p:extLst>
      <p:ext uri="{BB962C8B-B14F-4D97-AF65-F5344CB8AC3E}">
        <p14:creationId xmlns:p14="http://schemas.microsoft.com/office/powerpoint/2010/main" val="211595811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Immagine 5" descr="GE_2foglio2012.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8224" y="6021288"/>
            <a:ext cx="2736304" cy="720080"/>
          </a:xfrm>
          <a:prstGeom prst="rect">
            <a:avLst/>
          </a:prstGeom>
          <a:noFill/>
          <a:ln>
            <a:noFill/>
          </a:ln>
        </p:spPr>
      </p:pic>
      <p:sp>
        <p:nvSpPr>
          <p:cNvPr id="12" name="Titolo 11"/>
          <p:cNvSpPr>
            <a:spLocks noGrp="1"/>
          </p:cNvSpPr>
          <p:nvPr>
            <p:ph type="title"/>
          </p:nvPr>
        </p:nvSpPr>
        <p:spPr>
          <a:xfrm>
            <a:off x="457201" y="764704"/>
            <a:ext cx="8229600" cy="5400600"/>
          </a:xfrm>
        </p:spPr>
        <p:txBody>
          <a:bodyPr>
            <a:noAutofit/>
          </a:bodyPr>
          <a:lstStyle/>
          <a:p>
            <a:pPr lvl="1" algn="just" rtl="0">
              <a:spcBef>
                <a:spcPct val="0"/>
              </a:spcBef>
            </a:pPr>
            <a:r>
              <a:rPr lang="it-IT" sz="2800" dirty="0" smtClean="0">
                <a:solidFill>
                  <a:schemeClr val="tx1"/>
                </a:solidFill>
              </a:rPr>
              <a:t>Nell’ipotesi del licenziamento per eccessiva morbilità la malattia non assume rilievo in sé; quello che rileva è l’impatto della presenza discontinua e non gestibile e programmabile sulla produttività dell’impesa e sul rapporto di lavoro che presuppone l’obbligo per il lavoratore di rendere una prestazione lavorativa utile e proficua.</a:t>
            </a:r>
            <a:br>
              <a:rPr lang="it-IT" sz="2800" dirty="0" smtClean="0">
                <a:solidFill>
                  <a:schemeClr val="tx1"/>
                </a:solidFill>
              </a:rPr>
            </a:br>
            <a:r>
              <a:rPr lang="it-IT" sz="2800" dirty="0" smtClean="0">
                <a:solidFill>
                  <a:schemeClr val="tx1"/>
                </a:solidFill>
              </a:rPr>
              <a:t/>
            </a:r>
            <a:br>
              <a:rPr lang="it-IT" sz="2800" dirty="0" smtClean="0">
                <a:solidFill>
                  <a:schemeClr val="tx1"/>
                </a:solidFill>
              </a:rPr>
            </a:br>
            <a:endParaRPr lang="it-IT" sz="3600" dirty="0">
              <a:solidFill>
                <a:srgbClr val="FF0000"/>
              </a:solidFill>
            </a:endParaRPr>
          </a:p>
        </p:txBody>
      </p:sp>
      <p:sp>
        <p:nvSpPr>
          <p:cNvPr id="8" name="Segnaposto numero diapositiva 7"/>
          <p:cNvSpPr>
            <a:spLocks noGrp="1"/>
          </p:cNvSpPr>
          <p:nvPr>
            <p:ph type="sldNum" sz="quarter" idx="12"/>
          </p:nvPr>
        </p:nvSpPr>
        <p:spPr/>
        <p:txBody>
          <a:bodyPr/>
          <a:lstStyle/>
          <a:p>
            <a:pPr>
              <a:defRPr/>
            </a:pPr>
            <a:fld id="{50B93867-1D44-40B1-AA45-B4D9D0C30F18}" type="slidenum">
              <a:rPr lang="it-IT" smtClean="0">
                <a:solidFill>
                  <a:srgbClr val="2862AA"/>
                </a:solidFill>
                <a:latin typeface="Candara"/>
                <a:cs typeface="Candara"/>
              </a:rPr>
              <a:pPr>
                <a:defRPr/>
              </a:pPr>
              <a:t>17</a:t>
            </a:fld>
            <a:endParaRPr lang="it-IT" dirty="0">
              <a:solidFill>
                <a:srgbClr val="2862AA"/>
              </a:solidFill>
              <a:latin typeface="Candara"/>
              <a:cs typeface="Candara"/>
            </a:endParaRPr>
          </a:p>
        </p:txBody>
      </p:sp>
    </p:spTree>
    <p:extLst>
      <p:ext uri="{BB962C8B-B14F-4D97-AF65-F5344CB8AC3E}">
        <p14:creationId xmlns:p14="http://schemas.microsoft.com/office/powerpoint/2010/main" val="153961307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Immagine 5" descr="GE_2foglio2012.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8224" y="6021288"/>
            <a:ext cx="2736304" cy="720080"/>
          </a:xfrm>
          <a:prstGeom prst="rect">
            <a:avLst/>
          </a:prstGeom>
          <a:noFill/>
          <a:ln>
            <a:noFill/>
          </a:ln>
        </p:spPr>
      </p:pic>
      <p:sp>
        <p:nvSpPr>
          <p:cNvPr id="3" name="Segnaposto contenuto 2"/>
          <p:cNvSpPr>
            <a:spLocks noGrp="1"/>
          </p:cNvSpPr>
          <p:nvPr>
            <p:ph idx="1"/>
          </p:nvPr>
        </p:nvSpPr>
        <p:spPr>
          <a:xfrm>
            <a:off x="872067" y="2204864"/>
            <a:ext cx="7408333" cy="3921299"/>
          </a:xfrm>
        </p:spPr>
        <p:txBody>
          <a:bodyPr>
            <a:normAutofit fontScale="92500"/>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it-IT" dirty="0" smtClean="0"/>
              <a:t>La Corte d’Appello</a:t>
            </a:r>
            <a:r>
              <a:rPr lang="it-IT" dirty="0"/>
              <a:t> </a:t>
            </a:r>
            <a:r>
              <a:rPr lang="it-IT" dirty="0" smtClean="0"/>
              <a:t>di Milano ha riformato la sentenza Trib. Milano n. 3426/15, statuendo che in caso di comporto per sommatoria, il diritto alla conservazione del posto sancito dall’art. 2110 c.c. esclude la legittimità del recesso ove intimato per ragioni legate all’assenza per malattia, nel caso in cui non sia stato ancora superato il periodo di comporto.</a:t>
            </a:r>
          </a:p>
          <a:p>
            <a:pPr marL="0" marR="0" lvl="0" indent="0" algn="just" defTabSz="914400" eaLnBrk="1" fontAlgn="auto" latinLnBrk="0" hangingPunct="1">
              <a:lnSpc>
                <a:spcPct val="100000"/>
              </a:lnSpc>
              <a:spcBef>
                <a:spcPts val="0"/>
              </a:spcBef>
              <a:spcAft>
                <a:spcPts val="0"/>
              </a:spcAft>
              <a:buClrTx/>
              <a:buSzTx/>
              <a:buFontTx/>
              <a:buNone/>
              <a:tabLst/>
              <a:defRPr/>
            </a:pPr>
            <a:r>
              <a:rPr lang="it-IT" dirty="0" smtClean="0"/>
              <a:t>L’art. 2110 c.c. ha carattere di specialità e prevalenza rispetto al licenziamento per g.m.o., poiché il diritto alla conservazione del posto risponderebbe all’esigenza di assicurare e garantire la salute intesa come diritto costituzionalmente garantito. </a:t>
            </a:r>
            <a:endParaRPr lang="it-IT" dirty="0"/>
          </a:p>
          <a:p>
            <a:pPr marL="0" marR="0" lvl="0" indent="0" defTabSz="914400" eaLnBrk="1" fontAlgn="auto" latinLnBrk="0" hangingPunct="1">
              <a:lnSpc>
                <a:spcPct val="100000"/>
              </a:lnSpc>
              <a:spcBef>
                <a:spcPts val="0"/>
              </a:spcBef>
              <a:spcAft>
                <a:spcPts val="0"/>
              </a:spcAft>
              <a:buClrTx/>
              <a:buSzTx/>
              <a:buFontTx/>
              <a:buNone/>
              <a:tabLst/>
              <a:defRPr/>
            </a:pPr>
            <a:endParaRPr lang="it-IT" dirty="0" smtClean="0"/>
          </a:p>
          <a:p>
            <a:pPr marL="0" marR="0" lvl="0" indent="0" defTabSz="914400" eaLnBrk="1" fontAlgn="auto" latinLnBrk="0" hangingPunct="1">
              <a:lnSpc>
                <a:spcPct val="100000"/>
              </a:lnSpc>
              <a:spcBef>
                <a:spcPts val="0"/>
              </a:spcBef>
              <a:spcAft>
                <a:spcPts val="0"/>
              </a:spcAft>
              <a:buClrTx/>
              <a:buSzTx/>
              <a:buFontTx/>
              <a:buNone/>
              <a:tabLst/>
              <a:defRPr/>
            </a:pPr>
            <a:endParaRPr lang="it-IT" dirty="0"/>
          </a:p>
        </p:txBody>
      </p:sp>
      <p:sp>
        <p:nvSpPr>
          <p:cNvPr id="8" name="Segnaposto numero diapositiva 7"/>
          <p:cNvSpPr>
            <a:spLocks noGrp="1"/>
          </p:cNvSpPr>
          <p:nvPr>
            <p:ph type="sldNum" sz="quarter" idx="12"/>
          </p:nvPr>
        </p:nvSpPr>
        <p:spPr/>
        <p:txBody>
          <a:bodyPr/>
          <a:lstStyle/>
          <a:p>
            <a:pPr>
              <a:defRPr/>
            </a:pPr>
            <a:fld id="{50B93867-1D44-40B1-AA45-B4D9D0C30F18}" type="slidenum">
              <a:rPr lang="it-IT" smtClean="0">
                <a:solidFill>
                  <a:srgbClr val="2862AA"/>
                </a:solidFill>
                <a:latin typeface="Candara"/>
                <a:cs typeface="Candara"/>
              </a:rPr>
              <a:pPr>
                <a:defRPr/>
              </a:pPr>
              <a:t>18</a:t>
            </a:fld>
            <a:endParaRPr lang="it-IT" dirty="0">
              <a:solidFill>
                <a:srgbClr val="2862AA"/>
              </a:solidFill>
              <a:latin typeface="Candara"/>
              <a:cs typeface="Candara"/>
            </a:endParaRPr>
          </a:p>
        </p:txBody>
      </p:sp>
      <p:sp>
        <p:nvSpPr>
          <p:cNvPr id="2" name="Titolo 1"/>
          <p:cNvSpPr>
            <a:spLocks noGrp="1"/>
          </p:cNvSpPr>
          <p:nvPr>
            <p:ph type="title"/>
          </p:nvPr>
        </p:nvSpPr>
        <p:spPr/>
        <p:txBody>
          <a:bodyPr/>
          <a:lstStyle/>
          <a:p>
            <a:r>
              <a:rPr lang="it-IT" sz="2800" b="1" u="sng" dirty="0">
                <a:solidFill>
                  <a:schemeClr val="tx1"/>
                </a:solidFill>
                <a:latin typeface="Candara" charset="0"/>
                <a:ea typeface="Candara" charset="0"/>
                <a:cs typeface="Candara" charset="0"/>
              </a:rPr>
              <a:t>Licenziamento per eccessiva morbilità - NO</a:t>
            </a:r>
            <a:r>
              <a:rPr lang="it-IT" sz="2800" b="1" dirty="0" smtClean="0">
                <a:solidFill>
                  <a:schemeClr val="tx1"/>
                </a:solidFill>
              </a:rPr>
              <a:t/>
            </a:r>
            <a:br>
              <a:rPr lang="it-IT" sz="2800" b="1" dirty="0" smtClean="0">
                <a:solidFill>
                  <a:schemeClr val="tx1"/>
                </a:solidFill>
              </a:rPr>
            </a:br>
            <a:r>
              <a:rPr lang="it-IT" sz="2800" u="sng" dirty="0">
                <a:solidFill>
                  <a:schemeClr val="tx1"/>
                </a:solidFill>
                <a:latin typeface="Candara" charset="0"/>
                <a:ea typeface="Candara" charset="0"/>
                <a:cs typeface="Candara" charset="0"/>
              </a:rPr>
              <a:t>Corte d’Appello di Milano 19.7.2016 </a:t>
            </a:r>
          </a:p>
        </p:txBody>
      </p:sp>
    </p:spTree>
    <p:extLst>
      <p:ext uri="{BB962C8B-B14F-4D97-AF65-F5344CB8AC3E}">
        <p14:creationId xmlns:p14="http://schemas.microsoft.com/office/powerpoint/2010/main" val="95375166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Immagine 5" descr="GE_2foglio2012.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8224" y="6021288"/>
            <a:ext cx="2736304" cy="720080"/>
          </a:xfrm>
          <a:prstGeom prst="rect">
            <a:avLst/>
          </a:prstGeom>
          <a:noFill/>
          <a:ln>
            <a:noFill/>
          </a:ln>
        </p:spPr>
      </p:pic>
      <p:sp>
        <p:nvSpPr>
          <p:cNvPr id="2" name="Segnaposto contenuto 1"/>
          <p:cNvSpPr>
            <a:spLocks noGrp="1"/>
          </p:cNvSpPr>
          <p:nvPr>
            <p:ph idx="1"/>
          </p:nvPr>
        </p:nvSpPr>
        <p:spPr/>
        <p:txBody>
          <a:bodyPr/>
          <a:lstStyle/>
          <a:p>
            <a:pPr marL="0" lvl="0" indent="0" algn="just">
              <a:spcBef>
                <a:spcPts val="0"/>
              </a:spcBef>
              <a:buClrTx/>
              <a:buSzTx/>
              <a:buNone/>
            </a:pPr>
            <a:r>
              <a:rPr lang="it-IT" dirty="0">
                <a:solidFill>
                  <a:schemeClr val="tx1"/>
                </a:solidFill>
              </a:rPr>
              <a:t>L’art. 2110 c.c. riconosce al lavoratore affetto da malattia il diritto alla conservazione del posto e alla relativa retribuzione per un determinato periodo di tempo che costituisce il periodo di </a:t>
            </a:r>
            <a:r>
              <a:rPr lang="it-IT" dirty="0" smtClean="0">
                <a:solidFill>
                  <a:schemeClr val="tx1"/>
                </a:solidFill>
              </a:rPr>
              <a:t>comporto.</a:t>
            </a:r>
            <a:endParaRPr lang="it-IT" dirty="0"/>
          </a:p>
        </p:txBody>
      </p:sp>
      <p:sp>
        <p:nvSpPr>
          <p:cNvPr id="8" name="Segnaposto numero diapositiva 7"/>
          <p:cNvSpPr>
            <a:spLocks noGrp="1"/>
          </p:cNvSpPr>
          <p:nvPr>
            <p:ph type="sldNum" sz="quarter" idx="12"/>
          </p:nvPr>
        </p:nvSpPr>
        <p:spPr/>
        <p:txBody>
          <a:bodyPr/>
          <a:lstStyle/>
          <a:p>
            <a:pPr>
              <a:defRPr/>
            </a:pPr>
            <a:fld id="{50B93867-1D44-40B1-AA45-B4D9D0C30F18}" type="slidenum">
              <a:rPr lang="it-IT" smtClean="0">
                <a:solidFill>
                  <a:srgbClr val="2862AA"/>
                </a:solidFill>
                <a:latin typeface="Candara"/>
                <a:cs typeface="Candara"/>
              </a:rPr>
              <a:pPr>
                <a:defRPr/>
              </a:pPr>
              <a:t>1</a:t>
            </a:fld>
            <a:endParaRPr lang="it-IT" dirty="0">
              <a:solidFill>
                <a:srgbClr val="2862AA"/>
              </a:solidFill>
              <a:latin typeface="Candara"/>
              <a:cs typeface="Candara"/>
            </a:endParaRPr>
          </a:p>
        </p:txBody>
      </p:sp>
      <p:sp>
        <p:nvSpPr>
          <p:cNvPr id="12" name="Titolo 11"/>
          <p:cNvSpPr>
            <a:spLocks noGrp="1"/>
          </p:cNvSpPr>
          <p:nvPr>
            <p:ph type="title"/>
          </p:nvPr>
        </p:nvSpPr>
        <p:spPr/>
        <p:txBody>
          <a:bodyPr>
            <a:normAutofit/>
          </a:bodyPr>
          <a:lstStyle/>
          <a:p>
            <a:r>
              <a:rPr lang="it-IT" sz="2800" b="1" u="sng" dirty="0" smtClean="0">
                <a:solidFill>
                  <a:schemeClr val="tx1"/>
                </a:solidFill>
              </a:rPr>
              <a:t>Il periodo di comporto</a:t>
            </a:r>
            <a:r>
              <a:rPr lang="it-IT" sz="2800" u="sng" dirty="0" smtClean="0">
                <a:solidFill>
                  <a:schemeClr val="tx1"/>
                </a:solidFill>
              </a:rPr>
              <a:t/>
            </a:r>
            <a:br>
              <a:rPr lang="it-IT" sz="2800" u="sng" dirty="0" smtClean="0">
                <a:solidFill>
                  <a:schemeClr val="tx1"/>
                </a:solidFill>
              </a:rPr>
            </a:br>
            <a:endParaRPr lang="it-IT" sz="2800" u="sng" dirty="0">
              <a:solidFill>
                <a:schemeClr val="tx1"/>
              </a:solidFill>
            </a:endParaRPr>
          </a:p>
        </p:txBody>
      </p:sp>
    </p:spTree>
    <p:extLst>
      <p:ext uri="{BB962C8B-B14F-4D97-AF65-F5344CB8AC3E}">
        <p14:creationId xmlns:p14="http://schemas.microsoft.com/office/powerpoint/2010/main" val="144314223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Immagine 5" descr="GE_2foglio2012.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8224" y="6021288"/>
            <a:ext cx="2736304" cy="720080"/>
          </a:xfrm>
          <a:prstGeom prst="rect">
            <a:avLst/>
          </a:prstGeom>
          <a:noFill/>
          <a:ln>
            <a:noFill/>
          </a:ln>
        </p:spPr>
      </p:pic>
      <p:sp>
        <p:nvSpPr>
          <p:cNvPr id="3" name="Segnaposto contenuto 2"/>
          <p:cNvSpPr>
            <a:spLocks noGrp="1"/>
          </p:cNvSpPr>
          <p:nvPr>
            <p:ph idx="1"/>
          </p:nvPr>
        </p:nvSpPr>
        <p:spPr>
          <a:xfrm>
            <a:off x="872067" y="2204864"/>
            <a:ext cx="7408333" cy="3921299"/>
          </a:xfrm>
        </p:spPr>
        <p:txBody>
          <a:bodyPr>
            <a:normAutofit fontScale="92500" lnSpcReduction="10000"/>
          </a:bodyPr>
          <a:lstStyle/>
          <a:p>
            <a:pPr marL="0" marR="0" lvl="0" indent="0" defTabSz="914400" eaLnBrk="1" fontAlgn="auto" latinLnBrk="0" hangingPunct="1">
              <a:lnSpc>
                <a:spcPct val="100000"/>
              </a:lnSpc>
              <a:spcBef>
                <a:spcPts val="0"/>
              </a:spcBef>
              <a:spcAft>
                <a:spcPts val="0"/>
              </a:spcAft>
              <a:buClrTx/>
              <a:buSzTx/>
              <a:buFontTx/>
              <a:buNone/>
              <a:tabLst/>
              <a:defRPr/>
            </a:pPr>
            <a:endParaRPr lang="it-IT" dirty="0" smtClean="0"/>
          </a:p>
          <a:p>
            <a:pPr marL="0" marR="0" lvl="0" indent="0" algn="just" defTabSz="914400" eaLnBrk="1" fontAlgn="auto" latinLnBrk="0" hangingPunct="1">
              <a:lnSpc>
                <a:spcPct val="100000"/>
              </a:lnSpc>
              <a:spcBef>
                <a:spcPts val="0"/>
              </a:spcBef>
              <a:spcAft>
                <a:spcPts val="0"/>
              </a:spcAft>
              <a:buClrTx/>
              <a:buSzTx/>
              <a:buFontTx/>
              <a:buNone/>
              <a:tabLst/>
              <a:defRPr/>
            </a:pPr>
            <a:r>
              <a:rPr lang="it-IT" dirty="0" smtClean="0"/>
              <a:t>Una recente giurisprudenza di legittimità ha esaminato la fattispecie dello scarso rendimento nel rapporto di lavoro, qualificando il licenziamento intimato per scarso rendimento come licenziamento per giustificato motivo soggettivo (</a:t>
            </a:r>
            <a:r>
              <a:rPr lang="it-IT" dirty="0" smtClean="0"/>
              <a:t>“</a:t>
            </a:r>
            <a:r>
              <a:rPr lang="it-IT" dirty="0" err="1" smtClean="0"/>
              <a:t>g.m.s</a:t>
            </a:r>
            <a:r>
              <a:rPr lang="it-IT" dirty="0" smtClean="0"/>
              <a:t>.</a:t>
            </a:r>
            <a:r>
              <a:rPr lang="it-IT" dirty="0" smtClean="0"/>
              <a:t>”</a:t>
            </a:r>
            <a:r>
              <a:rPr lang="it-IT" dirty="0" smtClean="0"/>
              <a:t>) vale a dire, quindi</a:t>
            </a:r>
            <a:r>
              <a:rPr lang="it-IT" dirty="0" smtClean="0"/>
              <a:t>, determinato da un notevole inadempimento degli obblighi contrattuali del lavoratore.</a:t>
            </a:r>
          </a:p>
          <a:p>
            <a:pPr marL="0" marR="0" lvl="0" indent="0" algn="just" defTabSz="914400" eaLnBrk="1" fontAlgn="auto" latinLnBrk="0" hangingPunct="1">
              <a:lnSpc>
                <a:spcPct val="100000"/>
              </a:lnSpc>
              <a:spcBef>
                <a:spcPts val="0"/>
              </a:spcBef>
              <a:spcAft>
                <a:spcPts val="0"/>
              </a:spcAft>
              <a:buClrTx/>
              <a:buSzTx/>
              <a:buFontTx/>
              <a:buNone/>
              <a:tabLst/>
              <a:defRPr/>
            </a:pPr>
            <a:endParaRPr lang="it-IT" dirty="0"/>
          </a:p>
          <a:p>
            <a:pPr marL="0" marR="0" lvl="0" indent="0" algn="just" defTabSz="914400" eaLnBrk="1" fontAlgn="auto" latinLnBrk="0" hangingPunct="1">
              <a:lnSpc>
                <a:spcPct val="100000"/>
              </a:lnSpc>
              <a:spcBef>
                <a:spcPts val="0"/>
              </a:spcBef>
              <a:spcAft>
                <a:spcPts val="0"/>
              </a:spcAft>
              <a:buClrTx/>
              <a:buSzTx/>
              <a:buFontTx/>
              <a:buNone/>
              <a:tabLst/>
              <a:defRPr/>
            </a:pPr>
            <a:r>
              <a:rPr lang="it-IT" dirty="0" smtClean="0"/>
              <a:t>Lo scarso </a:t>
            </a:r>
            <a:r>
              <a:rPr lang="it-IT" dirty="0" smtClean="0"/>
              <a:t>rendimento può derivare dall’eccessiva morbilità del lavoratore, ma in tale ambito prevale il diritto alla conservazione del posto di lavoro fino allo scadere del periodo di comporto.</a:t>
            </a:r>
          </a:p>
          <a:p>
            <a:pPr marL="0" marR="0" lvl="0" indent="0" algn="just" defTabSz="914400" eaLnBrk="1" fontAlgn="auto" latinLnBrk="0" hangingPunct="1">
              <a:lnSpc>
                <a:spcPct val="100000"/>
              </a:lnSpc>
              <a:spcBef>
                <a:spcPts val="0"/>
              </a:spcBef>
              <a:spcAft>
                <a:spcPts val="0"/>
              </a:spcAft>
              <a:buClrTx/>
              <a:buSzTx/>
              <a:buFontTx/>
              <a:buNone/>
              <a:tabLst/>
              <a:defRPr/>
            </a:pPr>
            <a:endParaRPr lang="it-IT" dirty="0"/>
          </a:p>
          <a:p>
            <a:pPr marL="0" marR="0" lvl="0" indent="0" algn="just" defTabSz="914400" eaLnBrk="1" fontAlgn="auto" latinLnBrk="0" hangingPunct="1">
              <a:lnSpc>
                <a:spcPct val="100000"/>
              </a:lnSpc>
              <a:spcBef>
                <a:spcPts val="0"/>
              </a:spcBef>
              <a:spcAft>
                <a:spcPts val="0"/>
              </a:spcAft>
              <a:buClrTx/>
              <a:buSzTx/>
              <a:buFontTx/>
              <a:buNone/>
              <a:tabLst/>
              <a:defRPr/>
            </a:pPr>
            <a:endParaRPr lang="it-IT" dirty="0"/>
          </a:p>
        </p:txBody>
      </p:sp>
      <p:sp>
        <p:nvSpPr>
          <p:cNvPr id="8" name="Segnaposto numero diapositiva 7"/>
          <p:cNvSpPr>
            <a:spLocks noGrp="1"/>
          </p:cNvSpPr>
          <p:nvPr>
            <p:ph type="sldNum" sz="quarter" idx="12"/>
          </p:nvPr>
        </p:nvSpPr>
        <p:spPr/>
        <p:txBody>
          <a:bodyPr/>
          <a:lstStyle/>
          <a:p>
            <a:pPr>
              <a:defRPr/>
            </a:pPr>
            <a:fld id="{50B93867-1D44-40B1-AA45-B4D9D0C30F18}" type="slidenum">
              <a:rPr lang="it-IT" smtClean="0">
                <a:solidFill>
                  <a:srgbClr val="2862AA"/>
                </a:solidFill>
                <a:latin typeface="Candara"/>
                <a:cs typeface="Candara"/>
              </a:rPr>
              <a:pPr>
                <a:defRPr/>
              </a:pPr>
              <a:t>19</a:t>
            </a:fld>
            <a:endParaRPr lang="it-IT" dirty="0">
              <a:solidFill>
                <a:srgbClr val="2862AA"/>
              </a:solidFill>
              <a:latin typeface="Candara"/>
              <a:cs typeface="Candara"/>
            </a:endParaRPr>
          </a:p>
        </p:txBody>
      </p:sp>
      <p:sp>
        <p:nvSpPr>
          <p:cNvPr id="2" name="Titolo 1"/>
          <p:cNvSpPr>
            <a:spLocks noGrp="1"/>
          </p:cNvSpPr>
          <p:nvPr>
            <p:ph type="title"/>
          </p:nvPr>
        </p:nvSpPr>
        <p:spPr/>
        <p:txBody>
          <a:bodyPr/>
          <a:lstStyle/>
          <a:p>
            <a:r>
              <a:rPr lang="it-IT" sz="2800" b="1" u="sng" dirty="0">
                <a:solidFill>
                  <a:schemeClr val="tx1"/>
                </a:solidFill>
                <a:latin typeface="Candara" charset="0"/>
                <a:ea typeface="Candara" charset="0"/>
                <a:cs typeface="Candara" charset="0"/>
              </a:rPr>
              <a:t>Licenziamento per </a:t>
            </a:r>
            <a:r>
              <a:rPr lang="it-IT" sz="2800" b="1" u="sng" dirty="0" smtClean="0">
                <a:solidFill>
                  <a:schemeClr val="tx1"/>
                </a:solidFill>
                <a:latin typeface="Candara" charset="0"/>
                <a:ea typeface="Candara" charset="0"/>
                <a:cs typeface="Candara" charset="0"/>
              </a:rPr>
              <a:t>scarso rendimento</a:t>
            </a:r>
            <a:br>
              <a:rPr lang="it-IT" sz="2800" b="1" u="sng" dirty="0" smtClean="0">
                <a:solidFill>
                  <a:schemeClr val="tx1"/>
                </a:solidFill>
                <a:latin typeface="Candara" charset="0"/>
                <a:ea typeface="Candara" charset="0"/>
                <a:cs typeface="Candara" charset="0"/>
              </a:rPr>
            </a:br>
            <a:r>
              <a:rPr lang="it-IT" sz="2800" b="1" u="sng" dirty="0" smtClean="0">
                <a:solidFill>
                  <a:schemeClr val="tx1"/>
                </a:solidFill>
                <a:latin typeface="Candara" charset="0"/>
                <a:ea typeface="Candara" charset="0"/>
                <a:cs typeface="Candara" charset="0"/>
              </a:rPr>
              <a:t>Cass. civ. n. 7522/17</a:t>
            </a:r>
            <a:endParaRPr lang="it-IT" sz="2800" u="sng" dirty="0">
              <a:solidFill>
                <a:schemeClr val="tx1"/>
              </a:solidFill>
              <a:latin typeface="Candara" charset="0"/>
              <a:ea typeface="Candara" charset="0"/>
              <a:cs typeface="Candara" charset="0"/>
            </a:endParaRPr>
          </a:p>
        </p:txBody>
      </p:sp>
    </p:spTree>
    <p:extLst>
      <p:ext uri="{BB962C8B-B14F-4D97-AF65-F5344CB8AC3E}">
        <p14:creationId xmlns:p14="http://schemas.microsoft.com/office/powerpoint/2010/main" val="226370656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Immagine 5" descr="GE_2foglio2012.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8224" y="6021288"/>
            <a:ext cx="2736304" cy="720080"/>
          </a:xfrm>
          <a:prstGeom prst="rect">
            <a:avLst/>
          </a:prstGeom>
          <a:noFill/>
          <a:ln>
            <a:noFill/>
          </a:ln>
        </p:spPr>
      </p:pic>
      <p:sp>
        <p:nvSpPr>
          <p:cNvPr id="3" name="Segnaposto contenuto 2"/>
          <p:cNvSpPr>
            <a:spLocks noGrp="1"/>
          </p:cNvSpPr>
          <p:nvPr>
            <p:ph idx="1"/>
          </p:nvPr>
        </p:nvSpPr>
        <p:spPr>
          <a:xfrm>
            <a:off x="872067" y="2204864"/>
            <a:ext cx="7408333" cy="3921299"/>
          </a:xfrm>
        </p:spPr>
        <p:txBody>
          <a:bodyPr>
            <a:normAutofit fontScale="92500"/>
          </a:bodyPr>
          <a:lstStyle/>
          <a:p>
            <a:pPr marL="0" marR="0" lvl="0" indent="0" defTabSz="914400" eaLnBrk="1" fontAlgn="auto" latinLnBrk="0" hangingPunct="1">
              <a:lnSpc>
                <a:spcPct val="100000"/>
              </a:lnSpc>
              <a:spcBef>
                <a:spcPts val="0"/>
              </a:spcBef>
              <a:spcAft>
                <a:spcPts val="0"/>
              </a:spcAft>
              <a:buClrTx/>
              <a:buSzTx/>
              <a:buFontTx/>
              <a:buNone/>
              <a:tabLst/>
              <a:defRPr/>
            </a:pPr>
            <a:endParaRPr lang="it-IT" dirty="0" smtClean="0"/>
          </a:p>
          <a:p>
            <a:pPr marR="0" lvl="0" algn="just" defTabSz="914400" eaLnBrk="1" fontAlgn="auto" latinLnBrk="0" hangingPunct="1">
              <a:lnSpc>
                <a:spcPct val="100000"/>
              </a:lnSpc>
              <a:spcBef>
                <a:spcPts val="0"/>
              </a:spcBef>
              <a:spcAft>
                <a:spcPts val="0"/>
              </a:spcAft>
              <a:buClrTx/>
              <a:buSzTx/>
              <a:buFontTx/>
              <a:buChar char="-"/>
              <a:tabLst/>
              <a:defRPr/>
            </a:pPr>
            <a:r>
              <a:rPr lang="it-IT" dirty="0" smtClean="0"/>
              <a:t>Il </a:t>
            </a:r>
            <a:r>
              <a:rPr lang="it-IT" dirty="0" smtClean="0"/>
              <a:t>licenziamento per superamento del periodo di comporto: può rivelarsi uno strumento di difficile attuazione per le aziende;</a:t>
            </a:r>
          </a:p>
          <a:p>
            <a:pPr marR="0" lvl="0" algn="just" defTabSz="914400" eaLnBrk="1" fontAlgn="auto" latinLnBrk="0" hangingPunct="1">
              <a:lnSpc>
                <a:spcPct val="100000"/>
              </a:lnSpc>
              <a:spcBef>
                <a:spcPts val="0"/>
              </a:spcBef>
              <a:spcAft>
                <a:spcPts val="0"/>
              </a:spcAft>
              <a:buClrTx/>
              <a:buSzTx/>
              <a:buFontTx/>
              <a:buChar char="-"/>
              <a:tabLst/>
              <a:defRPr/>
            </a:pPr>
            <a:r>
              <a:rPr lang="it-IT" dirty="0" smtClean="0"/>
              <a:t>Il licenziamento per eccessiva morbilità: portata innovativa di Cass. civ. 18678/14 che ha introdotto uno spazio di apertura rispetto alla possibilità di intimare il licenziamento prima del decorso del periodo di comporto – orientamenti giurisprudenziali </a:t>
            </a:r>
            <a:r>
              <a:rPr lang="it-IT" smtClean="0"/>
              <a:t>a confronto;</a:t>
            </a:r>
            <a:endParaRPr lang="it-IT" dirty="0" smtClean="0"/>
          </a:p>
          <a:p>
            <a:pPr marR="0" lvl="0" algn="just" defTabSz="914400" eaLnBrk="1" fontAlgn="auto" latinLnBrk="0" hangingPunct="1">
              <a:lnSpc>
                <a:spcPct val="100000"/>
              </a:lnSpc>
              <a:spcBef>
                <a:spcPts val="0"/>
              </a:spcBef>
              <a:spcAft>
                <a:spcPts val="0"/>
              </a:spcAft>
              <a:buClrTx/>
              <a:buSzTx/>
              <a:buFontTx/>
              <a:buChar char="-"/>
              <a:tabLst/>
              <a:defRPr/>
            </a:pPr>
            <a:r>
              <a:rPr lang="it-IT" dirty="0" smtClean="0"/>
              <a:t>Apertura a possibili spazi conciliativi per la composizione bonaria delle </a:t>
            </a:r>
            <a:r>
              <a:rPr lang="it-IT" dirty="0" err="1" smtClean="0"/>
              <a:t>insorgende</a:t>
            </a:r>
            <a:r>
              <a:rPr lang="it-IT" dirty="0" smtClean="0"/>
              <a:t> controversie. </a:t>
            </a:r>
            <a:endParaRPr lang="it-IT" dirty="0" smtClean="0"/>
          </a:p>
          <a:p>
            <a:pPr marL="0" marR="0" lvl="0" indent="0" algn="just" defTabSz="914400" eaLnBrk="1" fontAlgn="auto" latinLnBrk="0" hangingPunct="1">
              <a:lnSpc>
                <a:spcPct val="100000"/>
              </a:lnSpc>
              <a:spcBef>
                <a:spcPts val="0"/>
              </a:spcBef>
              <a:spcAft>
                <a:spcPts val="0"/>
              </a:spcAft>
              <a:buClrTx/>
              <a:buSzTx/>
              <a:buFontTx/>
              <a:buNone/>
              <a:tabLst/>
              <a:defRPr/>
            </a:pPr>
            <a:endParaRPr lang="it-IT" dirty="0"/>
          </a:p>
          <a:p>
            <a:pPr marL="0" marR="0" lvl="0" indent="0" algn="just" defTabSz="914400" eaLnBrk="1" fontAlgn="auto" latinLnBrk="0" hangingPunct="1">
              <a:lnSpc>
                <a:spcPct val="100000"/>
              </a:lnSpc>
              <a:spcBef>
                <a:spcPts val="0"/>
              </a:spcBef>
              <a:spcAft>
                <a:spcPts val="0"/>
              </a:spcAft>
              <a:buClrTx/>
              <a:buSzTx/>
              <a:buFontTx/>
              <a:buNone/>
              <a:tabLst/>
              <a:defRPr/>
            </a:pPr>
            <a:endParaRPr lang="it-IT" dirty="0"/>
          </a:p>
        </p:txBody>
      </p:sp>
      <p:sp>
        <p:nvSpPr>
          <p:cNvPr id="8" name="Segnaposto numero diapositiva 7"/>
          <p:cNvSpPr>
            <a:spLocks noGrp="1"/>
          </p:cNvSpPr>
          <p:nvPr>
            <p:ph type="sldNum" sz="quarter" idx="12"/>
          </p:nvPr>
        </p:nvSpPr>
        <p:spPr/>
        <p:txBody>
          <a:bodyPr/>
          <a:lstStyle/>
          <a:p>
            <a:pPr>
              <a:defRPr/>
            </a:pPr>
            <a:fld id="{50B93867-1D44-40B1-AA45-B4D9D0C30F18}" type="slidenum">
              <a:rPr lang="it-IT" smtClean="0">
                <a:solidFill>
                  <a:srgbClr val="2862AA"/>
                </a:solidFill>
                <a:latin typeface="Candara"/>
                <a:cs typeface="Candara"/>
              </a:rPr>
              <a:pPr>
                <a:defRPr/>
              </a:pPr>
              <a:t>20</a:t>
            </a:fld>
            <a:endParaRPr lang="it-IT" dirty="0">
              <a:solidFill>
                <a:srgbClr val="2862AA"/>
              </a:solidFill>
              <a:latin typeface="Candara"/>
              <a:cs typeface="Candara"/>
            </a:endParaRPr>
          </a:p>
        </p:txBody>
      </p:sp>
      <p:sp>
        <p:nvSpPr>
          <p:cNvPr id="2" name="Titolo 1"/>
          <p:cNvSpPr>
            <a:spLocks noGrp="1"/>
          </p:cNvSpPr>
          <p:nvPr>
            <p:ph type="title"/>
          </p:nvPr>
        </p:nvSpPr>
        <p:spPr/>
        <p:txBody>
          <a:bodyPr/>
          <a:lstStyle/>
          <a:p>
            <a:r>
              <a:rPr lang="it-IT" sz="2800" b="1" u="sng" dirty="0" smtClean="0">
                <a:solidFill>
                  <a:schemeClr val="tx1"/>
                </a:solidFill>
                <a:latin typeface="Candara" charset="0"/>
                <a:ea typeface="Candara" charset="0"/>
                <a:cs typeface="Candara" charset="0"/>
              </a:rPr>
              <a:t>Conclusioni</a:t>
            </a:r>
            <a:endParaRPr lang="it-IT" sz="2800" u="sng" dirty="0">
              <a:solidFill>
                <a:schemeClr val="tx1"/>
              </a:solidFill>
              <a:latin typeface="Candara" charset="0"/>
              <a:ea typeface="Candara" charset="0"/>
              <a:cs typeface="Candara" charset="0"/>
            </a:endParaRPr>
          </a:p>
        </p:txBody>
      </p:sp>
    </p:spTree>
    <p:extLst>
      <p:ext uri="{BB962C8B-B14F-4D97-AF65-F5344CB8AC3E}">
        <p14:creationId xmlns:p14="http://schemas.microsoft.com/office/powerpoint/2010/main" val="379332222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Immagine 5" descr="GE_2foglio2012.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8224" y="6021288"/>
            <a:ext cx="2736304" cy="720080"/>
          </a:xfrm>
          <a:prstGeom prst="rect">
            <a:avLst/>
          </a:prstGeom>
          <a:noFill/>
          <a:ln>
            <a:noFill/>
          </a:ln>
        </p:spPr>
      </p:pic>
      <p:sp>
        <p:nvSpPr>
          <p:cNvPr id="3" name="Segnaposto contenuto 2"/>
          <p:cNvSpPr>
            <a:spLocks noGrp="1"/>
          </p:cNvSpPr>
          <p:nvPr>
            <p:ph idx="1"/>
          </p:nvPr>
        </p:nvSpPr>
        <p:spPr/>
        <p:txBody>
          <a:bodyP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it-IT" dirty="0" smtClean="0"/>
              <a:t>GRAZIE PER L’ATTENZIONE</a:t>
            </a:r>
          </a:p>
          <a:p>
            <a:pPr marL="0" marR="0" lvl="0" indent="0" algn="ctr" defTabSz="914400" eaLnBrk="1" fontAlgn="auto" latinLnBrk="0" hangingPunct="1">
              <a:lnSpc>
                <a:spcPct val="100000"/>
              </a:lnSpc>
              <a:spcBef>
                <a:spcPts val="0"/>
              </a:spcBef>
              <a:spcAft>
                <a:spcPts val="0"/>
              </a:spcAft>
              <a:buClrTx/>
              <a:buSzTx/>
              <a:buFontTx/>
              <a:buNone/>
              <a:tabLst/>
              <a:defRPr/>
            </a:pPr>
            <a:endParaRPr lang="it-IT" dirty="0"/>
          </a:p>
        </p:txBody>
      </p:sp>
      <p:sp>
        <p:nvSpPr>
          <p:cNvPr id="8" name="Segnaposto numero diapositiva 7"/>
          <p:cNvSpPr>
            <a:spLocks noGrp="1"/>
          </p:cNvSpPr>
          <p:nvPr>
            <p:ph type="sldNum" sz="quarter" idx="12"/>
          </p:nvPr>
        </p:nvSpPr>
        <p:spPr/>
        <p:txBody>
          <a:bodyPr/>
          <a:lstStyle/>
          <a:p>
            <a:pPr>
              <a:defRPr/>
            </a:pPr>
            <a:fld id="{50B93867-1D44-40B1-AA45-B4D9D0C30F18}" type="slidenum">
              <a:rPr lang="it-IT" smtClean="0">
                <a:solidFill>
                  <a:srgbClr val="2862AA"/>
                </a:solidFill>
                <a:latin typeface="Candara"/>
                <a:cs typeface="Candara"/>
              </a:rPr>
              <a:pPr>
                <a:defRPr/>
              </a:pPr>
              <a:t>21</a:t>
            </a:fld>
            <a:endParaRPr lang="it-IT" dirty="0">
              <a:solidFill>
                <a:srgbClr val="2862AA"/>
              </a:solidFill>
              <a:latin typeface="Candara"/>
              <a:cs typeface="Candara"/>
            </a:endParaRPr>
          </a:p>
        </p:txBody>
      </p:sp>
      <p:sp>
        <p:nvSpPr>
          <p:cNvPr id="2" name="Titolo 1"/>
          <p:cNvSpPr>
            <a:spLocks noGrp="1"/>
          </p:cNvSpPr>
          <p:nvPr>
            <p:ph type="title"/>
          </p:nvPr>
        </p:nvSpPr>
        <p:spPr/>
        <p:txBody>
          <a:bodyPr/>
          <a:lstStyle/>
          <a:p>
            <a:endParaRPr lang="it-IT" b="1" dirty="0">
              <a:solidFill>
                <a:schemeClr val="tx1"/>
              </a:solidFill>
            </a:endParaRPr>
          </a:p>
        </p:txBody>
      </p:sp>
    </p:spTree>
    <p:extLst>
      <p:ext uri="{BB962C8B-B14F-4D97-AF65-F5344CB8AC3E}">
        <p14:creationId xmlns:p14="http://schemas.microsoft.com/office/powerpoint/2010/main" val="86242865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Immagine 5" descr="GE_2foglio2012.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8224" y="6021288"/>
            <a:ext cx="2736304" cy="720080"/>
          </a:xfrm>
          <a:prstGeom prst="rect">
            <a:avLst/>
          </a:prstGeom>
          <a:noFill/>
          <a:ln>
            <a:noFill/>
          </a:ln>
        </p:spPr>
      </p:pic>
      <p:sp>
        <p:nvSpPr>
          <p:cNvPr id="12" name="Titolo 11"/>
          <p:cNvSpPr>
            <a:spLocks noGrp="1"/>
          </p:cNvSpPr>
          <p:nvPr>
            <p:ph type="title"/>
          </p:nvPr>
        </p:nvSpPr>
        <p:spPr>
          <a:xfrm>
            <a:off x="457201" y="764704"/>
            <a:ext cx="8229600" cy="5400600"/>
          </a:xfrm>
        </p:spPr>
        <p:txBody>
          <a:bodyPr>
            <a:noAutofit/>
          </a:bodyPr>
          <a:lstStyle/>
          <a:p>
            <a:pPr algn="just"/>
            <a:r>
              <a:rPr lang="it-IT" sz="2800" dirty="0" smtClean="0">
                <a:solidFill>
                  <a:schemeClr val="tx1"/>
                </a:solidFill>
              </a:rPr>
              <a:t/>
            </a:r>
            <a:br>
              <a:rPr lang="it-IT" sz="2800" dirty="0" smtClean="0">
                <a:solidFill>
                  <a:schemeClr val="tx1"/>
                </a:solidFill>
              </a:rPr>
            </a:br>
            <a:r>
              <a:rPr lang="it-IT" sz="2800" dirty="0">
                <a:solidFill>
                  <a:schemeClr val="tx1"/>
                </a:solidFill>
              </a:rPr>
              <a:t/>
            </a:r>
            <a:br>
              <a:rPr lang="it-IT" sz="2800" dirty="0">
                <a:solidFill>
                  <a:schemeClr val="tx1"/>
                </a:solidFill>
              </a:rPr>
            </a:br>
            <a:r>
              <a:rPr lang="it-IT" sz="2800" dirty="0" smtClean="0">
                <a:solidFill>
                  <a:schemeClr val="tx1"/>
                </a:solidFill>
              </a:rPr>
              <a:t/>
            </a:r>
            <a:br>
              <a:rPr lang="it-IT" sz="2800" dirty="0" smtClean="0">
                <a:solidFill>
                  <a:schemeClr val="tx1"/>
                </a:solidFill>
              </a:rPr>
            </a:br>
            <a:r>
              <a:rPr lang="it-IT" sz="2800" dirty="0" smtClean="0">
                <a:solidFill>
                  <a:schemeClr val="tx1"/>
                </a:solidFill>
              </a:rPr>
              <a:t>Il periodo di comporto presuppone, quindi, uno stato di malattia del lavoratore, e può essere definito come l’arco temporale di riferimento durante il quale al diritto del lavoratore alla conservazione del posto si contrappone il divieto per il datore di lavoro di recedere dal rapporto di lavoro (artt. 2110-2118 c.c.)</a:t>
            </a:r>
            <a:r>
              <a:rPr lang="it-IT" sz="2800" b="1" dirty="0" smtClean="0">
                <a:solidFill>
                  <a:schemeClr val="tx1"/>
                </a:solidFill>
              </a:rPr>
              <a:t/>
            </a:r>
            <a:br>
              <a:rPr lang="it-IT" sz="2800" b="1" dirty="0" smtClean="0">
                <a:solidFill>
                  <a:schemeClr val="tx1"/>
                </a:solidFill>
              </a:rPr>
            </a:br>
            <a:r>
              <a:rPr lang="it-IT" sz="2800" b="1" dirty="0">
                <a:solidFill>
                  <a:schemeClr val="tx1"/>
                </a:solidFill>
              </a:rPr>
              <a:t/>
            </a:r>
            <a:br>
              <a:rPr lang="it-IT" sz="2800" b="1" dirty="0">
                <a:solidFill>
                  <a:schemeClr val="tx1"/>
                </a:solidFill>
              </a:rPr>
            </a:br>
            <a:endParaRPr lang="it-IT" sz="2800" dirty="0">
              <a:solidFill>
                <a:schemeClr val="tx1"/>
              </a:solidFill>
            </a:endParaRPr>
          </a:p>
        </p:txBody>
      </p:sp>
      <p:sp>
        <p:nvSpPr>
          <p:cNvPr id="8" name="Segnaposto numero diapositiva 7"/>
          <p:cNvSpPr>
            <a:spLocks noGrp="1"/>
          </p:cNvSpPr>
          <p:nvPr>
            <p:ph type="sldNum" sz="quarter" idx="12"/>
          </p:nvPr>
        </p:nvSpPr>
        <p:spPr/>
        <p:txBody>
          <a:bodyPr/>
          <a:lstStyle/>
          <a:p>
            <a:pPr>
              <a:defRPr/>
            </a:pPr>
            <a:fld id="{50B93867-1D44-40B1-AA45-B4D9D0C30F18}" type="slidenum">
              <a:rPr lang="it-IT" smtClean="0">
                <a:solidFill>
                  <a:srgbClr val="2862AA"/>
                </a:solidFill>
                <a:latin typeface="Candara"/>
                <a:cs typeface="Candara"/>
              </a:rPr>
              <a:pPr>
                <a:defRPr/>
              </a:pPr>
              <a:t>2</a:t>
            </a:fld>
            <a:endParaRPr lang="it-IT" dirty="0">
              <a:solidFill>
                <a:srgbClr val="2862AA"/>
              </a:solidFill>
              <a:latin typeface="Candara"/>
              <a:cs typeface="Candara"/>
            </a:endParaRPr>
          </a:p>
        </p:txBody>
      </p:sp>
    </p:spTree>
    <p:extLst>
      <p:ext uri="{BB962C8B-B14F-4D97-AF65-F5344CB8AC3E}">
        <p14:creationId xmlns:p14="http://schemas.microsoft.com/office/powerpoint/2010/main" val="88704476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Immagine 5" descr="GE_2foglio2012.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8224" y="6021288"/>
            <a:ext cx="2736304" cy="720080"/>
          </a:xfrm>
          <a:prstGeom prst="rect">
            <a:avLst/>
          </a:prstGeom>
          <a:noFill/>
          <a:ln>
            <a:noFill/>
          </a:ln>
        </p:spPr>
      </p:pic>
      <p:sp>
        <p:nvSpPr>
          <p:cNvPr id="2" name="Segnaposto contenuto 1"/>
          <p:cNvSpPr>
            <a:spLocks noGrp="1"/>
          </p:cNvSpPr>
          <p:nvPr>
            <p:ph idx="1"/>
          </p:nvPr>
        </p:nvSpPr>
        <p:spPr/>
        <p:txBody>
          <a:bodyPr/>
          <a:lstStyle/>
          <a:p>
            <a:pPr marL="0" lvl="0" indent="0">
              <a:spcBef>
                <a:spcPts val="0"/>
              </a:spcBef>
              <a:buClrTx/>
              <a:buSzTx/>
              <a:buNone/>
            </a:pPr>
            <a:endParaRPr lang="it-IT" dirty="0" smtClean="0">
              <a:solidFill>
                <a:schemeClr val="tx1"/>
              </a:solidFill>
            </a:endParaRPr>
          </a:p>
          <a:p>
            <a:pPr marL="0" lvl="0" indent="0">
              <a:spcBef>
                <a:spcPts val="0"/>
              </a:spcBef>
              <a:buClrTx/>
              <a:buSzTx/>
              <a:buNone/>
            </a:pPr>
            <a:endParaRPr lang="it-IT" dirty="0">
              <a:solidFill>
                <a:schemeClr val="tx1"/>
              </a:solidFill>
            </a:endParaRPr>
          </a:p>
          <a:p>
            <a:pPr marL="0" lvl="0" indent="0" algn="just">
              <a:spcBef>
                <a:spcPts val="0"/>
              </a:spcBef>
              <a:buClrTx/>
              <a:buSzTx/>
              <a:buNone/>
            </a:pPr>
            <a:r>
              <a:rPr lang="it-IT" dirty="0" smtClean="0">
                <a:solidFill>
                  <a:schemeClr val="tx1"/>
                </a:solidFill>
              </a:rPr>
              <a:t>La </a:t>
            </a:r>
            <a:r>
              <a:rPr lang="it-IT" dirty="0">
                <a:solidFill>
                  <a:schemeClr val="tx1"/>
                </a:solidFill>
              </a:rPr>
              <a:t>durata del periodo di comporto è determinata a seconda dei casi dalla legge, dalla contrattazione collettiva di riferimento, o dagli </a:t>
            </a:r>
            <a:r>
              <a:rPr lang="it-IT" dirty="0" smtClean="0">
                <a:solidFill>
                  <a:schemeClr val="tx1"/>
                </a:solidFill>
              </a:rPr>
              <a:t>usi (art. 2110 c.c.)</a:t>
            </a:r>
            <a:r>
              <a:rPr lang="it-IT" dirty="0">
                <a:solidFill>
                  <a:schemeClr val="tx1"/>
                </a:solidFill>
              </a:rPr>
              <a:t>.</a:t>
            </a:r>
            <a:endParaRPr lang="it-IT" dirty="0"/>
          </a:p>
        </p:txBody>
      </p:sp>
      <p:sp>
        <p:nvSpPr>
          <p:cNvPr id="8" name="Segnaposto numero diapositiva 7"/>
          <p:cNvSpPr>
            <a:spLocks noGrp="1"/>
          </p:cNvSpPr>
          <p:nvPr>
            <p:ph type="sldNum" sz="quarter" idx="12"/>
          </p:nvPr>
        </p:nvSpPr>
        <p:spPr/>
        <p:txBody>
          <a:bodyPr/>
          <a:lstStyle/>
          <a:p>
            <a:pPr>
              <a:defRPr/>
            </a:pPr>
            <a:fld id="{50B93867-1D44-40B1-AA45-B4D9D0C30F18}" type="slidenum">
              <a:rPr lang="it-IT" smtClean="0">
                <a:solidFill>
                  <a:srgbClr val="2862AA"/>
                </a:solidFill>
                <a:latin typeface="Candara"/>
                <a:cs typeface="Candara"/>
              </a:rPr>
              <a:pPr>
                <a:defRPr/>
              </a:pPr>
              <a:t>3</a:t>
            </a:fld>
            <a:endParaRPr lang="it-IT" dirty="0">
              <a:solidFill>
                <a:srgbClr val="2862AA"/>
              </a:solidFill>
              <a:latin typeface="Candara"/>
              <a:cs typeface="Candara"/>
            </a:endParaRPr>
          </a:p>
        </p:txBody>
      </p:sp>
      <p:sp>
        <p:nvSpPr>
          <p:cNvPr id="12" name="Titolo 11"/>
          <p:cNvSpPr>
            <a:spLocks noGrp="1"/>
          </p:cNvSpPr>
          <p:nvPr>
            <p:ph type="title"/>
          </p:nvPr>
        </p:nvSpPr>
        <p:spPr>
          <a:xfrm>
            <a:off x="323528" y="476672"/>
            <a:ext cx="8229600" cy="1252728"/>
          </a:xfrm>
        </p:spPr>
        <p:txBody>
          <a:bodyPr>
            <a:noAutofit/>
          </a:bodyPr>
          <a:lstStyle/>
          <a:p>
            <a:r>
              <a:rPr lang="it-IT" sz="2800" u="sng" dirty="0" smtClean="0">
                <a:ln>
                  <a:solidFill>
                    <a:sysClr val="windowText" lastClr="000000"/>
                  </a:solidFill>
                </a:ln>
                <a:solidFill>
                  <a:schemeClr val="tx1"/>
                </a:solidFill>
              </a:rPr>
              <a:t/>
            </a:r>
            <a:br>
              <a:rPr lang="it-IT" sz="2800" u="sng" dirty="0" smtClean="0">
                <a:ln>
                  <a:solidFill>
                    <a:sysClr val="windowText" lastClr="000000"/>
                  </a:solidFill>
                </a:ln>
                <a:solidFill>
                  <a:schemeClr val="tx1"/>
                </a:solidFill>
              </a:rPr>
            </a:br>
            <a:r>
              <a:rPr lang="it-IT" sz="2800" u="sng" dirty="0" smtClean="0">
                <a:ln>
                  <a:solidFill>
                    <a:sysClr val="windowText" lastClr="000000"/>
                  </a:solidFill>
                </a:ln>
                <a:solidFill>
                  <a:schemeClr val="tx1"/>
                </a:solidFill>
              </a:rPr>
              <a:t>durata del periodo di comporto</a:t>
            </a:r>
            <a:r>
              <a:rPr lang="it-IT" sz="2800" u="sng" dirty="0">
                <a:ln>
                  <a:solidFill>
                    <a:sysClr val="windowText" lastClr="000000"/>
                  </a:solidFill>
                </a:ln>
                <a:solidFill>
                  <a:schemeClr val="tx1"/>
                </a:solidFill>
              </a:rPr>
              <a:t/>
            </a:r>
            <a:br>
              <a:rPr lang="it-IT" sz="2800" u="sng" dirty="0">
                <a:ln>
                  <a:solidFill>
                    <a:sysClr val="windowText" lastClr="000000"/>
                  </a:solidFill>
                </a:ln>
                <a:solidFill>
                  <a:schemeClr val="tx1"/>
                </a:solidFill>
              </a:rPr>
            </a:br>
            <a:r>
              <a:rPr lang="it-IT" sz="2800" u="sng" dirty="0">
                <a:ln>
                  <a:solidFill>
                    <a:sysClr val="windowText" lastClr="000000"/>
                  </a:solidFill>
                </a:ln>
                <a:solidFill>
                  <a:schemeClr val="tx1"/>
                </a:solidFill>
              </a:rPr>
              <a:t/>
            </a:r>
            <a:br>
              <a:rPr lang="it-IT" sz="2800" u="sng" dirty="0">
                <a:ln>
                  <a:solidFill>
                    <a:sysClr val="windowText" lastClr="000000"/>
                  </a:solidFill>
                </a:ln>
                <a:solidFill>
                  <a:schemeClr val="tx1"/>
                </a:solidFill>
              </a:rPr>
            </a:br>
            <a:endParaRPr lang="it-IT" sz="2800" u="sng" dirty="0">
              <a:ln>
                <a:solidFill>
                  <a:sysClr val="windowText" lastClr="000000"/>
                </a:solidFill>
              </a:ln>
              <a:solidFill>
                <a:schemeClr val="tx1"/>
              </a:solidFill>
            </a:endParaRPr>
          </a:p>
        </p:txBody>
      </p:sp>
    </p:spTree>
    <p:extLst>
      <p:ext uri="{BB962C8B-B14F-4D97-AF65-F5344CB8AC3E}">
        <p14:creationId xmlns:p14="http://schemas.microsoft.com/office/powerpoint/2010/main" val="52824418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Immagine 5" descr="GE_2foglio2012.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8224" y="6021288"/>
            <a:ext cx="2736304" cy="720080"/>
          </a:xfrm>
          <a:prstGeom prst="rect">
            <a:avLst/>
          </a:prstGeom>
          <a:noFill/>
          <a:ln>
            <a:noFill/>
          </a:ln>
        </p:spPr>
      </p:pic>
      <p:sp>
        <p:nvSpPr>
          <p:cNvPr id="12" name="Titolo 11"/>
          <p:cNvSpPr>
            <a:spLocks noGrp="1"/>
          </p:cNvSpPr>
          <p:nvPr>
            <p:ph type="title"/>
          </p:nvPr>
        </p:nvSpPr>
        <p:spPr>
          <a:xfrm>
            <a:off x="457201" y="764704"/>
            <a:ext cx="8229600" cy="5400600"/>
          </a:xfrm>
        </p:spPr>
        <p:txBody>
          <a:bodyPr>
            <a:noAutofit/>
          </a:bodyPr>
          <a:lstStyle/>
          <a:p>
            <a:pPr algn="just"/>
            <a:r>
              <a:rPr lang="it-IT" sz="2800" dirty="0">
                <a:solidFill>
                  <a:schemeClr val="tx1"/>
                </a:solidFill>
              </a:rPr>
              <a:t>Alcuni CCNL prevedono la possibilità per il lavoratore di fruire di periodi di aspettativa non retribuita, che inizia a decorrere una volta superato il comporto, con conseguente estensione del periodo di conservazione del posto di </a:t>
            </a:r>
            <a:r>
              <a:rPr lang="it-IT" sz="2800" dirty="0" smtClean="0">
                <a:solidFill>
                  <a:schemeClr val="tx1"/>
                </a:solidFill>
              </a:rPr>
              <a:t>lavoro.</a:t>
            </a:r>
            <a:endParaRPr lang="it-IT" sz="2800" dirty="0">
              <a:solidFill>
                <a:schemeClr val="tx1"/>
              </a:solidFill>
            </a:endParaRPr>
          </a:p>
        </p:txBody>
      </p:sp>
      <p:sp>
        <p:nvSpPr>
          <p:cNvPr id="8" name="Segnaposto numero diapositiva 7"/>
          <p:cNvSpPr>
            <a:spLocks noGrp="1"/>
          </p:cNvSpPr>
          <p:nvPr>
            <p:ph type="sldNum" sz="quarter" idx="12"/>
          </p:nvPr>
        </p:nvSpPr>
        <p:spPr/>
        <p:txBody>
          <a:bodyPr/>
          <a:lstStyle/>
          <a:p>
            <a:pPr>
              <a:defRPr/>
            </a:pPr>
            <a:fld id="{50B93867-1D44-40B1-AA45-B4D9D0C30F18}" type="slidenum">
              <a:rPr lang="it-IT" smtClean="0">
                <a:solidFill>
                  <a:srgbClr val="2862AA"/>
                </a:solidFill>
                <a:latin typeface="Candara"/>
                <a:cs typeface="Candara"/>
              </a:rPr>
              <a:pPr>
                <a:defRPr/>
              </a:pPr>
              <a:t>4</a:t>
            </a:fld>
            <a:endParaRPr lang="it-IT" dirty="0">
              <a:solidFill>
                <a:srgbClr val="2862AA"/>
              </a:solidFill>
              <a:latin typeface="Candara"/>
              <a:cs typeface="Candara"/>
            </a:endParaRPr>
          </a:p>
        </p:txBody>
      </p:sp>
    </p:spTree>
    <p:extLst>
      <p:ext uri="{BB962C8B-B14F-4D97-AF65-F5344CB8AC3E}">
        <p14:creationId xmlns:p14="http://schemas.microsoft.com/office/powerpoint/2010/main" val="128722855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Immagine 5" descr="GE_2foglio2012.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8224" y="6021288"/>
            <a:ext cx="2736304" cy="720080"/>
          </a:xfrm>
          <a:prstGeom prst="rect">
            <a:avLst/>
          </a:prstGeom>
          <a:noFill/>
          <a:ln>
            <a:noFill/>
          </a:ln>
        </p:spPr>
      </p:pic>
      <p:sp>
        <p:nvSpPr>
          <p:cNvPr id="2" name="Segnaposto contenuto 1"/>
          <p:cNvSpPr>
            <a:spLocks noGrp="1"/>
          </p:cNvSpPr>
          <p:nvPr>
            <p:ph idx="1"/>
          </p:nvPr>
        </p:nvSpPr>
        <p:spPr/>
        <p:txBody>
          <a:bodyPr>
            <a:normAutofit fontScale="92500" lnSpcReduction="10000"/>
          </a:bodyPr>
          <a:lstStyle/>
          <a:p>
            <a:pPr marL="0" lvl="0" indent="0" algn="just">
              <a:spcBef>
                <a:spcPts val="0"/>
              </a:spcBef>
              <a:buClrTx/>
              <a:buSzTx/>
              <a:buNone/>
            </a:pPr>
            <a:r>
              <a:rPr lang="it-IT" dirty="0">
                <a:solidFill>
                  <a:schemeClr val="tx1"/>
                </a:solidFill>
              </a:rPr>
              <a:t>In base alla contrattazione collettiva di riferimento possono alternativamente venire in rilievo:</a:t>
            </a:r>
            <a:br>
              <a:rPr lang="it-IT" dirty="0">
                <a:solidFill>
                  <a:schemeClr val="tx1"/>
                </a:solidFill>
              </a:rPr>
            </a:br>
            <a:r>
              <a:rPr lang="it-IT" dirty="0">
                <a:solidFill>
                  <a:schemeClr val="tx1"/>
                </a:solidFill>
              </a:rPr>
              <a:t/>
            </a:r>
            <a:br>
              <a:rPr lang="it-IT" dirty="0">
                <a:solidFill>
                  <a:schemeClr val="tx1"/>
                </a:solidFill>
              </a:rPr>
            </a:br>
            <a:r>
              <a:rPr lang="it-IT" dirty="0">
                <a:solidFill>
                  <a:schemeClr val="tx1"/>
                </a:solidFill>
              </a:rPr>
              <a:t>- </a:t>
            </a:r>
            <a:r>
              <a:rPr lang="it-IT" b="1" u="sng" dirty="0">
                <a:solidFill>
                  <a:schemeClr val="tx1"/>
                </a:solidFill>
              </a:rPr>
              <a:t>anno di calendario</a:t>
            </a:r>
            <a:r>
              <a:rPr lang="it-IT" dirty="0">
                <a:solidFill>
                  <a:schemeClr val="tx1"/>
                </a:solidFill>
              </a:rPr>
              <a:t>: periodo compreso tra il 1° gennaio e il 31 dicembre; </a:t>
            </a:r>
            <a:endParaRPr lang="it-IT" dirty="0" smtClean="0">
              <a:solidFill>
                <a:schemeClr val="tx1"/>
              </a:solidFill>
            </a:endParaRPr>
          </a:p>
          <a:p>
            <a:pPr marL="0" lvl="0" indent="0" algn="just">
              <a:spcBef>
                <a:spcPts val="0"/>
              </a:spcBef>
              <a:buClrTx/>
              <a:buSzTx/>
              <a:buNone/>
            </a:pPr>
            <a:r>
              <a:rPr lang="it-IT" dirty="0">
                <a:solidFill>
                  <a:schemeClr val="tx1"/>
                </a:solidFill>
              </a:rPr>
              <a:t/>
            </a:r>
            <a:br>
              <a:rPr lang="it-IT" dirty="0">
                <a:solidFill>
                  <a:schemeClr val="tx1"/>
                </a:solidFill>
              </a:rPr>
            </a:br>
            <a:r>
              <a:rPr lang="it-IT" dirty="0">
                <a:solidFill>
                  <a:schemeClr val="tx1"/>
                </a:solidFill>
              </a:rPr>
              <a:t>- </a:t>
            </a:r>
            <a:r>
              <a:rPr lang="it-IT" b="1" u="sng" dirty="0">
                <a:solidFill>
                  <a:schemeClr val="tx1"/>
                </a:solidFill>
              </a:rPr>
              <a:t>anno solare</a:t>
            </a:r>
            <a:r>
              <a:rPr lang="it-IT" dirty="0">
                <a:solidFill>
                  <a:schemeClr val="tx1"/>
                </a:solidFill>
              </a:rPr>
              <a:t>: periodo pari a 365 </a:t>
            </a:r>
            <a:r>
              <a:rPr lang="it-IT" dirty="0" smtClean="0">
                <a:solidFill>
                  <a:schemeClr val="tx1"/>
                </a:solidFill>
              </a:rPr>
              <a:t>giorni, che inizia a decorrere dall’insorgenza di un determinato episodio morboso.</a:t>
            </a:r>
            <a:r>
              <a:rPr lang="it-IT" sz="2800" dirty="0">
                <a:solidFill>
                  <a:schemeClr val="tx1"/>
                </a:solidFill>
              </a:rPr>
              <a:t/>
            </a:r>
            <a:br>
              <a:rPr lang="it-IT" sz="2800" dirty="0">
                <a:solidFill>
                  <a:schemeClr val="tx1"/>
                </a:solidFill>
              </a:rPr>
            </a:br>
            <a:r>
              <a:rPr lang="it-IT" sz="3200" dirty="0">
                <a:solidFill>
                  <a:schemeClr val="tx1"/>
                </a:solidFill>
              </a:rPr>
              <a:t/>
            </a:r>
            <a:br>
              <a:rPr lang="it-IT" sz="3200" dirty="0">
                <a:solidFill>
                  <a:schemeClr val="tx1"/>
                </a:solidFill>
              </a:rPr>
            </a:br>
            <a:endParaRPr lang="it-IT" dirty="0"/>
          </a:p>
        </p:txBody>
      </p:sp>
      <p:sp>
        <p:nvSpPr>
          <p:cNvPr id="8" name="Segnaposto numero diapositiva 7"/>
          <p:cNvSpPr>
            <a:spLocks noGrp="1"/>
          </p:cNvSpPr>
          <p:nvPr>
            <p:ph type="sldNum" sz="quarter" idx="12"/>
          </p:nvPr>
        </p:nvSpPr>
        <p:spPr/>
        <p:txBody>
          <a:bodyPr/>
          <a:lstStyle/>
          <a:p>
            <a:pPr>
              <a:defRPr/>
            </a:pPr>
            <a:fld id="{50B93867-1D44-40B1-AA45-B4D9D0C30F18}" type="slidenum">
              <a:rPr lang="it-IT" smtClean="0">
                <a:solidFill>
                  <a:srgbClr val="2862AA"/>
                </a:solidFill>
                <a:latin typeface="Candara"/>
                <a:cs typeface="Candara"/>
              </a:rPr>
              <a:pPr>
                <a:defRPr/>
              </a:pPr>
              <a:t>5</a:t>
            </a:fld>
            <a:endParaRPr lang="it-IT" dirty="0">
              <a:solidFill>
                <a:srgbClr val="2862AA"/>
              </a:solidFill>
              <a:latin typeface="Candara"/>
              <a:cs typeface="Candara"/>
            </a:endParaRPr>
          </a:p>
        </p:txBody>
      </p:sp>
      <p:sp>
        <p:nvSpPr>
          <p:cNvPr id="12" name="Titolo 11"/>
          <p:cNvSpPr>
            <a:spLocks noGrp="1"/>
          </p:cNvSpPr>
          <p:nvPr>
            <p:ph type="title"/>
          </p:nvPr>
        </p:nvSpPr>
        <p:spPr/>
        <p:txBody>
          <a:bodyPr>
            <a:noAutofit/>
          </a:bodyPr>
          <a:lstStyle/>
          <a:p>
            <a:r>
              <a:rPr lang="it-IT" sz="3200" b="1" u="sng" dirty="0" smtClean="0">
                <a:solidFill>
                  <a:schemeClr val="tx1"/>
                </a:solidFill>
              </a:rPr>
              <a:t/>
            </a:r>
            <a:br>
              <a:rPr lang="it-IT" sz="3200" b="1" u="sng" dirty="0" smtClean="0">
                <a:solidFill>
                  <a:schemeClr val="tx1"/>
                </a:solidFill>
              </a:rPr>
            </a:br>
            <a:r>
              <a:rPr lang="it-IT" sz="3200" b="1" u="sng" dirty="0">
                <a:solidFill>
                  <a:schemeClr val="tx1"/>
                </a:solidFill>
              </a:rPr>
              <a:t/>
            </a:r>
            <a:br>
              <a:rPr lang="it-IT" sz="3200" b="1" u="sng" dirty="0">
                <a:solidFill>
                  <a:schemeClr val="tx1"/>
                </a:solidFill>
              </a:rPr>
            </a:br>
            <a:r>
              <a:rPr lang="it-IT" sz="3200" b="1" u="sng" dirty="0" smtClean="0">
                <a:solidFill>
                  <a:schemeClr val="tx1"/>
                </a:solidFill>
              </a:rPr>
              <a:t>come si calcola il periodo di comporto?</a:t>
            </a:r>
            <a:r>
              <a:rPr lang="it-IT" sz="2800" b="1" u="sng" dirty="0" smtClean="0">
                <a:solidFill>
                  <a:schemeClr val="tx1"/>
                </a:solidFill>
              </a:rPr>
              <a:t/>
            </a:r>
            <a:br>
              <a:rPr lang="it-IT" sz="2800" b="1" u="sng" dirty="0" smtClean="0">
                <a:solidFill>
                  <a:schemeClr val="tx1"/>
                </a:solidFill>
              </a:rPr>
            </a:br>
            <a:r>
              <a:rPr lang="it-IT" sz="2800" b="1" u="sng" dirty="0" smtClean="0">
                <a:solidFill>
                  <a:schemeClr val="tx1"/>
                </a:solidFill>
              </a:rPr>
              <a:t/>
            </a:r>
            <a:br>
              <a:rPr lang="it-IT" sz="2800" b="1" u="sng" dirty="0" smtClean="0">
                <a:solidFill>
                  <a:schemeClr val="tx1"/>
                </a:solidFill>
              </a:rPr>
            </a:br>
            <a:endParaRPr lang="it-IT" sz="3600" b="1" u="sng" dirty="0">
              <a:solidFill>
                <a:schemeClr val="tx1"/>
              </a:solidFill>
            </a:endParaRPr>
          </a:p>
        </p:txBody>
      </p:sp>
    </p:spTree>
    <p:extLst>
      <p:ext uri="{BB962C8B-B14F-4D97-AF65-F5344CB8AC3E}">
        <p14:creationId xmlns:p14="http://schemas.microsoft.com/office/powerpoint/2010/main" val="3650885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Immagine 5" descr="GE_2foglio2012.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8224" y="6021288"/>
            <a:ext cx="2736304" cy="720080"/>
          </a:xfrm>
          <a:prstGeom prst="rect">
            <a:avLst/>
          </a:prstGeom>
          <a:noFill/>
          <a:ln>
            <a:noFill/>
          </a:ln>
        </p:spPr>
      </p:pic>
      <p:sp>
        <p:nvSpPr>
          <p:cNvPr id="2" name="Segnaposto contenuto 1"/>
          <p:cNvSpPr>
            <a:spLocks noGrp="1"/>
          </p:cNvSpPr>
          <p:nvPr>
            <p:ph idx="1"/>
          </p:nvPr>
        </p:nvSpPr>
        <p:spPr>
          <a:xfrm>
            <a:off x="872067" y="1772816"/>
            <a:ext cx="7408333" cy="4353347"/>
          </a:xfrm>
        </p:spPr>
        <p:txBody>
          <a:bodyPr>
            <a:normAutofit/>
          </a:bodyPr>
          <a:lstStyle/>
          <a:p>
            <a:pPr marL="0" lvl="0" indent="0">
              <a:spcBef>
                <a:spcPts val="0"/>
              </a:spcBef>
              <a:buClrTx/>
              <a:buSzTx/>
              <a:buNone/>
            </a:pPr>
            <a:r>
              <a:rPr lang="it-IT" dirty="0">
                <a:solidFill>
                  <a:schemeClr val="tx1"/>
                </a:solidFill>
              </a:rPr>
              <a:t/>
            </a:r>
            <a:br>
              <a:rPr lang="it-IT" dirty="0">
                <a:solidFill>
                  <a:schemeClr val="tx1"/>
                </a:solidFill>
              </a:rPr>
            </a:br>
            <a:r>
              <a:rPr lang="it-IT" dirty="0">
                <a:solidFill>
                  <a:schemeClr val="tx1"/>
                </a:solidFill>
              </a:rPr>
              <a:t>- </a:t>
            </a:r>
            <a:r>
              <a:rPr lang="it-IT" b="1" dirty="0">
                <a:solidFill>
                  <a:schemeClr val="tx1"/>
                </a:solidFill>
              </a:rPr>
              <a:t>secco</a:t>
            </a:r>
            <a:r>
              <a:rPr lang="it-IT" dirty="0">
                <a:solidFill>
                  <a:schemeClr val="tx1"/>
                </a:solidFill>
              </a:rPr>
              <a:t>: ciascun evento morboso viene considerato a sé</a:t>
            </a:r>
            <a:r>
              <a:rPr lang="it-IT" dirty="0" smtClean="0">
                <a:solidFill>
                  <a:schemeClr val="tx1"/>
                </a:solidFill>
              </a:rPr>
              <a:t>;</a:t>
            </a:r>
          </a:p>
          <a:p>
            <a:pPr marL="0" lvl="0" indent="0">
              <a:spcBef>
                <a:spcPts val="0"/>
              </a:spcBef>
              <a:buClrTx/>
              <a:buSzTx/>
              <a:buNone/>
            </a:pPr>
            <a:r>
              <a:rPr lang="it-IT" dirty="0">
                <a:solidFill>
                  <a:schemeClr val="tx1"/>
                </a:solidFill>
              </a:rPr>
              <a:t/>
            </a:r>
            <a:br>
              <a:rPr lang="it-IT" dirty="0">
                <a:solidFill>
                  <a:schemeClr val="tx1"/>
                </a:solidFill>
              </a:rPr>
            </a:br>
            <a:r>
              <a:rPr lang="it-IT" dirty="0">
                <a:solidFill>
                  <a:schemeClr val="tx1"/>
                </a:solidFill>
              </a:rPr>
              <a:t>- </a:t>
            </a:r>
            <a:r>
              <a:rPr lang="it-IT" b="1" dirty="0">
                <a:solidFill>
                  <a:schemeClr val="tx1"/>
                </a:solidFill>
              </a:rPr>
              <a:t>secco prolungato</a:t>
            </a:r>
            <a:r>
              <a:rPr lang="it-IT" dirty="0">
                <a:solidFill>
                  <a:schemeClr val="tx1"/>
                </a:solidFill>
              </a:rPr>
              <a:t>: estensione del periodo di comporto in presenza di ricadute dello stesso evento morboso entro determinati limiti temporali</a:t>
            </a:r>
            <a:r>
              <a:rPr lang="it-IT" dirty="0" smtClean="0">
                <a:solidFill>
                  <a:schemeClr val="tx1"/>
                </a:solidFill>
              </a:rPr>
              <a:t>;</a:t>
            </a:r>
          </a:p>
          <a:p>
            <a:pPr marL="0" lvl="0" indent="0">
              <a:spcBef>
                <a:spcPts val="0"/>
              </a:spcBef>
              <a:buClrTx/>
              <a:buSzTx/>
              <a:buNone/>
            </a:pPr>
            <a:r>
              <a:rPr lang="it-IT" dirty="0">
                <a:solidFill>
                  <a:schemeClr val="tx1"/>
                </a:solidFill>
              </a:rPr>
              <a:t/>
            </a:r>
            <a:br>
              <a:rPr lang="it-IT" dirty="0">
                <a:solidFill>
                  <a:schemeClr val="tx1"/>
                </a:solidFill>
              </a:rPr>
            </a:br>
            <a:r>
              <a:rPr lang="it-IT" dirty="0">
                <a:solidFill>
                  <a:schemeClr val="tx1"/>
                </a:solidFill>
              </a:rPr>
              <a:t>- </a:t>
            </a:r>
            <a:r>
              <a:rPr lang="it-IT" b="1" dirty="0">
                <a:solidFill>
                  <a:schemeClr val="tx1"/>
                </a:solidFill>
              </a:rPr>
              <a:t>per sommatoria o frazionato</a:t>
            </a:r>
            <a:r>
              <a:rPr lang="it-IT" dirty="0">
                <a:solidFill>
                  <a:schemeClr val="tx1"/>
                </a:solidFill>
              </a:rPr>
              <a:t>: vengono computati tutti gli eventi morbosi e relativi periodi di assenza verificatisi nel periodo di </a:t>
            </a:r>
            <a:r>
              <a:rPr lang="it-IT" dirty="0" smtClean="0">
                <a:solidFill>
                  <a:schemeClr val="tx1"/>
                </a:solidFill>
              </a:rPr>
              <a:t>riferimento.</a:t>
            </a:r>
            <a:endParaRPr lang="it-IT" dirty="0"/>
          </a:p>
        </p:txBody>
      </p:sp>
      <p:sp>
        <p:nvSpPr>
          <p:cNvPr id="8" name="Segnaposto numero diapositiva 7"/>
          <p:cNvSpPr>
            <a:spLocks noGrp="1"/>
          </p:cNvSpPr>
          <p:nvPr>
            <p:ph type="sldNum" sz="quarter" idx="12"/>
          </p:nvPr>
        </p:nvSpPr>
        <p:spPr/>
        <p:txBody>
          <a:bodyPr/>
          <a:lstStyle/>
          <a:p>
            <a:pPr>
              <a:defRPr/>
            </a:pPr>
            <a:fld id="{50B93867-1D44-40B1-AA45-B4D9D0C30F18}" type="slidenum">
              <a:rPr lang="it-IT" smtClean="0">
                <a:solidFill>
                  <a:srgbClr val="2862AA"/>
                </a:solidFill>
                <a:latin typeface="Candara"/>
                <a:cs typeface="Candara"/>
              </a:rPr>
              <a:pPr>
                <a:defRPr/>
              </a:pPr>
              <a:t>6</a:t>
            </a:fld>
            <a:endParaRPr lang="it-IT" dirty="0">
              <a:solidFill>
                <a:srgbClr val="2862AA"/>
              </a:solidFill>
              <a:latin typeface="Candara"/>
              <a:cs typeface="Candara"/>
            </a:endParaRPr>
          </a:p>
        </p:txBody>
      </p:sp>
      <p:sp>
        <p:nvSpPr>
          <p:cNvPr id="12" name="Titolo 11"/>
          <p:cNvSpPr>
            <a:spLocks noGrp="1"/>
          </p:cNvSpPr>
          <p:nvPr>
            <p:ph type="title"/>
          </p:nvPr>
        </p:nvSpPr>
        <p:spPr/>
        <p:txBody>
          <a:bodyPr>
            <a:noAutofit/>
          </a:bodyPr>
          <a:lstStyle/>
          <a:p>
            <a:r>
              <a:rPr lang="it-IT" sz="2800" b="1" u="sng" dirty="0" smtClean="0">
                <a:solidFill>
                  <a:schemeClr val="tx1"/>
                </a:solidFill>
              </a:rPr>
              <a:t>Tipologia di comporto</a:t>
            </a:r>
            <a:r>
              <a:rPr lang="it-IT" sz="2800" dirty="0" smtClean="0">
                <a:solidFill>
                  <a:schemeClr val="tx1"/>
                </a:solidFill>
              </a:rPr>
              <a:t/>
            </a:r>
            <a:br>
              <a:rPr lang="it-IT" sz="2800" dirty="0" smtClean="0">
                <a:solidFill>
                  <a:schemeClr val="tx1"/>
                </a:solidFill>
              </a:rPr>
            </a:br>
            <a:endParaRPr lang="it-IT" sz="2800" dirty="0">
              <a:solidFill>
                <a:schemeClr val="tx1"/>
              </a:solidFill>
            </a:endParaRPr>
          </a:p>
        </p:txBody>
      </p:sp>
    </p:spTree>
    <p:extLst>
      <p:ext uri="{BB962C8B-B14F-4D97-AF65-F5344CB8AC3E}">
        <p14:creationId xmlns:p14="http://schemas.microsoft.com/office/powerpoint/2010/main" val="77549830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Immagine 5" descr="GE_2foglio2012.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8224" y="6021288"/>
            <a:ext cx="2736304" cy="720080"/>
          </a:xfrm>
          <a:prstGeom prst="rect">
            <a:avLst/>
          </a:prstGeom>
          <a:noFill/>
          <a:ln>
            <a:noFill/>
          </a:ln>
        </p:spPr>
      </p:pic>
      <p:sp>
        <p:nvSpPr>
          <p:cNvPr id="12" name="Titolo 11"/>
          <p:cNvSpPr>
            <a:spLocks noGrp="1"/>
          </p:cNvSpPr>
          <p:nvPr>
            <p:ph type="title"/>
          </p:nvPr>
        </p:nvSpPr>
        <p:spPr>
          <a:xfrm>
            <a:off x="457201" y="764704"/>
            <a:ext cx="8229600" cy="5400600"/>
          </a:xfrm>
        </p:spPr>
        <p:txBody>
          <a:bodyPr>
            <a:noAutofit/>
          </a:bodyPr>
          <a:lstStyle/>
          <a:p>
            <a:pPr algn="just"/>
            <a:r>
              <a:rPr lang="it-IT" sz="2800" dirty="0" smtClean="0">
                <a:solidFill>
                  <a:schemeClr val="tx1"/>
                </a:solidFill>
              </a:rPr>
              <a:t>Se la malattia del lavoratore è causata da comportamenti imputabili al datore di lavoro (es. </a:t>
            </a:r>
            <a:r>
              <a:rPr lang="it-IT" sz="2800" dirty="0" err="1" smtClean="0">
                <a:solidFill>
                  <a:schemeClr val="tx1"/>
                </a:solidFill>
              </a:rPr>
              <a:t>demansionamento</a:t>
            </a:r>
            <a:r>
              <a:rPr lang="it-IT" sz="2800" dirty="0" smtClean="0">
                <a:solidFill>
                  <a:schemeClr val="tx1"/>
                </a:solidFill>
              </a:rPr>
              <a:t>, mobbing, ecc..) i periodi di malattia sono esclusi dal calcolo del comporto, pena l’illegittimità del licenziamento intimato.</a:t>
            </a:r>
            <a:br>
              <a:rPr lang="it-IT" sz="2800" dirty="0" smtClean="0">
                <a:solidFill>
                  <a:schemeClr val="tx1"/>
                </a:solidFill>
              </a:rPr>
            </a:br>
            <a:r>
              <a:rPr lang="it-IT" sz="2800" dirty="0">
                <a:solidFill>
                  <a:schemeClr val="tx1"/>
                </a:solidFill>
              </a:rPr>
              <a:t/>
            </a:r>
            <a:br>
              <a:rPr lang="it-IT" sz="2800" dirty="0">
                <a:solidFill>
                  <a:schemeClr val="tx1"/>
                </a:solidFill>
              </a:rPr>
            </a:br>
            <a:endParaRPr lang="it-IT" sz="2800" dirty="0">
              <a:solidFill>
                <a:schemeClr val="tx1"/>
              </a:solidFill>
            </a:endParaRPr>
          </a:p>
        </p:txBody>
      </p:sp>
      <p:sp>
        <p:nvSpPr>
          <p:cNvPr id="8" name="Segnaposto numero diapositiva 7"/>
          <p:cNvSpPr>
            <a:spLocks noGrp="1"/>
          </p:cNvSpPr>
          <p:nvPr>
            <p:ph type="sldNum" sz="quarter" idx="12"/>
          </p:nvPr>
        </p:nvSpPr>
        <p:spPr/>
        <p:txBody>
          <a:bodyPr/>
          <a:lstStyle/>
          <a:p>
            <a:pPr>
              <a:defRPr/>
            </a:pPr>
            <a:fld id="{50B93867-1D44-40B1-AA45-B4D9D0C30F18}" type="slidenum">
              <a:rPr lang="it-IT" smtClean="0">
                <a:solidFill>
                  <a:srgbClr val="2862AA"/>
                </a:solidFill>
                <a:latin typeface="Candara"/>
                <a:cs typeface="Candara"/>
              </a:rPr>
              <a:pPr>
                <a:defRPr/>
              </a:pPr>
              <a:t>7</a:t>
            </a:fld>
            <a:endParaRPr lang="it-IT" dirty="0">
              <a:solidFill>
                <a:srgbClr val="2862AA"/>
              </a:solidFill>
              <a:latin typeface="Candara"/>
              <a:cs typeface="Candara"/>
            </a:endParaRPr>
          </a:p>
        </p:txBody>
      </p:sp>
    </p:spTree>
    <p:extLst>
      <p:ext uri="{BB962C8B-B14F-4D97-AF65-F5344CB8AC3E}">
        <p14:creationId xmlns:p14="http://schemas.microsoft.com/office/powerpoint/2010/main" val="136887995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Immagine 5" descr="GE_2foglio2012.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8224" y="6021288"/>
            <a:ext cx="2736304" cy="720080"/>
          </a:xfrm>
          <a:prstGeom prst="rect">
            <a:avLst/>
          </a:prstGeom>
          <a:noFill/>
          <a:ln>
            <a:noFill/>
          </a:ln>
        </p:spPr>
      </p:pic>
      <p:sp>
        <p:nvSpPr>
          <p:cNvPr id="12" name="Titolo 11"/>
          <p:cNvSpPr>
            <a:spLocks noGrp="1"/>
          </p:cNvSpPr>
          <p:nvPr>
            <p:ph type="title"/>
          </p:nvPr>
        </p:nvSpPr>
        <p:spPr>
          <a:xfrm>
            <a:off x="457201" y="764704"/>
            <a:ext cx="8229600" cy="5400600"/>
          </a:xfrm>
        </p:spPr>
        <p:txBody>
          <a:bodyPr>
            <a:noAutofit/>
          </a:bodyPr>
          <a:lstStyle/>
          <a:p>
            <a:pPr algn="just"/>
            <a:r>
              <a:rPr lang="it-IT" sz="2800" dirty="0" smtClean="0">
                <a:solidFill>
                  <a:schemeClr val="tx1"/>
                </a:solidFill>
              </a:rPr>
              <a:t>Il periodo di comporto può essere interrotto dalla richiesta del lavoratore di fruire delle ferie già maturate (</a:t>
            </a:r>
            <a:r>
              <a:rPr lang="it-IT" sz="2800" dirty="0" err="1" smtClean="0">
                <a:solidFill>
                  <a:schemeClr val="tx1"/>
                </a:solidFill>
              </a:rPr>
              <a:t>Cass</a:t>
            </a:r>
            <a:r>
              <a:rPr lang="it-IT" sz="2800" dirty="0" smtClean="0">
                <a:solidFill>
                  <a:schemeClr val="tx1"/>
                </a:solidFill>
              </a:rPr>
              <a:t>. </a:t>
            </a:r>
            <a:r>
              <a:rPr lang="it-IT" sz="2800" dirty="0" err="1" smtClean="0">
                <a:solidFill>
                  <a:schemeClr val="tx1"/>
                </a:solidFill>
              </a:rPr>
              <a:t>Civ</a:t>
            </a:r>
            <a:r>
              <a:rPr lang="it-IT" sz="2800" dirty="0" smtClean="0">
                <a:solidFill>
                  <a:schemeClr val="tx1"/>
                </a:solidFill>
              </a:rPr>
              <a:t>., n. 7433/16).</a:t>
            </a:r>
            <a:r>
              <a:rPr lang="it-IT" sz="2800" dirty="0">
                <a:solidFill>
                  <a:schemeClr val="tx1"/>
                </a:solidFill>
              </a:rPr>
              <a:t> </a:t>
            </a:r>
            <a:r>
              <a:rPr lang="it-IT" sz="2800" dirty="0" smtClean="0">
                <a:solidFill>
                  <a:schemeClr val="tx1"/>
                </a:solidFill>
              </a:rPr>
              <a:t>La Corte di Cassazione ha statuito che in presenza di tale fattispecie la richiesta formulata dal lavoratore deve essere tempestiva, formulata prima della scadenza del comporto e per iscritto, e deve individuare il momento preciso della conversione da assenza per malattia a ferie.</a:t>
            </a:r>
            <a:endParaRPr lang="it-IT" sz="2800" dirty="0">
              <a:solidFill>
                <a:schemeClr val="tx1"/>
              </a:solidFill>
            </a:endParaRPr>
          </a:p>
        </p:txBody>
      </p:sp>
      <p:sp>
        <p:nvSpPr>
          <p:cNvPr id="8" name="Segnaposto numero diapositiva 7"/>
          <p:cNvSpPr>
            <a:spLocks noGrp="1"/>
          </p:cNvSpPr>
          <p:nvPr>
            <p:ph type="sldNum" sz="quarter" idx="12"/>
          </p:nvPr>
        </p:nvSpPr>
        <p:spPr/>
        <p:txBody>
          <a:bodyPr/>
          <a:lstStyle/>
          <a:p>
            <a:pPr>
              <a:defRPr/>
            </a:pPr>
            <a:fld id="{50B93867-1D44-40B1-AA45-B4D9D0C30F18}" type="slidenum">
              <a:rPr lang="it-IT" smtClean="0">
                <a:solidFill>
                  <a:srgbClr val="2862AA"/>
                </a:solidFill>
                <a:latin typeface="Candara"/>
                <a:cs typeface="Candara"/>
              </a:rPr>
              <a:pPr>
                <a:defRPr/>
              </a:pPr>
              <a:t>8</a:t>
            </a:fld>
            <a:endParaRPr lang="it-IT" dirty="0">
              <a:solidFill>
                <a:srgbClr val="2862AA"/>
              </a:solidFill>
              <a:latin typeface="Candara"/>
              <a:cs typeface="Candara"/>
            </a:endParaRPr>
          </a:p>
        </p:txBody>
      </p:sp>
    </p:spTree>
    <p:extLst>
      <p:ext uri="{BB962C8B-B14F-4D97-AF65-F5344CB8AC3E}">
        <p14:creationId xmlns:p14="http://schemas.microsoft.com/office/powerpoint/2010/main" val="177186698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onda">
  <a:themeElements>
    <a:clrScheme name="Impostazioni personalizzate 1">
      <a:dk1>
        <a:sysClr val="windowText" lastClr="000000"/>
      </a:dk1>
      <a:lt1>
        <a:sysClr val="window" lastClr="FFFFFF"/>
      </a:lt1>
      <a:dk2>
        <a:srgbClr val="3E3D2D"/>
      </a:dk2>
      <a:lt2>
        <a:srgbClr val="CAF278"/>
      </a:lt2>
      <a:accent1>
        <a:srgbClr val="21A134"/>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Forma d'ond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orma d'ond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14844</TotalTime>
  <Words>1080</Words>
  <Application>Microsoft Macintosh PowerPoint</Application>
  <PresentationFormat>Presentazione su schermo (4:3)</PresentationFormat>
  <Paragraphs>85</Paragraphs>
  <Slides>22</Slides>
  <Notes>22</Notes>
  <HiddenSlides>0</HiddenSlides>
  <MMClips>0</MMClips>
  <ScaleCrop>false</ScaleCrop>
  <HeadingPairs>
    <vt:vector size="4" baseType="variant">
      <vt:variant>
        <vt:lpstr>Tema</vt:lpstr>
      </vt:variant>
      <vt:variant>
        <vt:i4>2</vt:i4>
      </vt:variant>
      <vt:variant>
        <vt:lpstr>Titoli diapositive</vt:lpstr>
      </vt:variant>
      <vt:variant>
        <vt:i4>22</vt:i4>
      </vt:variant>
    </vt:vector>
  </HeadingPairs>
  <TitlesOfParts>
    <vt:vector size="24" baseType="lpstr">
      <vt:lpstr>Forma d'onda</vt:lpstr>
      <vt:lpstr>Tema di Office</vt:lpstr>
      <vt:lpstr>Convegno 10 Luglio 2017  Studio Associato  Barillari Lapolla Cavalleri </vt:lpstr>
      <vt:lpstr>Il periodo di comporto </vt:lpstr>
      <vt:lpstr>   Il periodo di comporto presuppone, quindi, uno stato di malattia del lavoratore, e può essere definito come l’arco temporale di riferimento durante il quale al diritto del lavoratore alla conservazione del posto si contrappone il divieto per il datore di lavoro di recedere dal rapporto di lavoro (artt. 2110-2118 c.c.)  </vt:lpstr>
      <vt:lpstr> durata del periodo di comporto  </vt:lpstr>
      <vt:lpstr>Alcuni CCNL prevedono la possibilità per il lavoratore di fruire di periodi di aspettativa non retribuita, che inizia a decorrere una volta superato il comporto, con conseguente estensione del periodo di conservazione del posto di lavoro.</vt:lpstr>
      <vt:lpstr>  come si calcola il periodo di comporto?  </vt:lpstr>
      <vt:lpstr>Tipologia di comporto </vt:lpstr>
      <vt:lpstr>Se la malattia del lavoratore è causata da comportamenti imputabili al datore di lavoro (es. demansionamento, mobbing, ecc..) i periodi di malattia sono esclusi dal calcolo del comporto, pena l’illegittimità del licenziamento intimato.  </vt:lpstr>
      <vt:lpstr>Il periodo di comporto può essere interrotto dalla richiesta del lavoratore di fruire delle ferie già maturate (Cass. Civ., n. 7433/16). La Corte di Cassazione ha statuito che in presenza di tale fattispecie la richiesta formulata dal lavoratore deve essere tempestiva, formulata prima della scadenza del comporto e per iscritto, e deve individuare il momento preciso della conversione da assenza per malattia a ferie.</vt:lpstr>
      <vt:lpstr>Alla scadenza del periodo di comporto, il rapporto di lavoro prosegue, a meno che il datore di lavoro non intenda recedere. In tal caso, il recesso deve essere tempestivo. </vt:lpstr>
      <vt:lpstr>Le aziende con più di 15 dipendenti che intendano procedere con il licenziamento per superamento del comporto non sono tenute ad attivare la procedura ex art. 7 L. 604/66 prevista, invece, per il licenziamento per ragioni oggettive.</vt:lpstr>
      <vt:lpstr>Difficoltà attuative </vt:lpstr>
      <vt:lpstr>Possibili rimedi e alternative  al licenziamento per superamento del comporto.  </vt:lpstr>
      <vt:lpstr>sempre e comunque irrilevanti ai fini del recesso, cioè che non possano mai essere tenute in considerazione come causa di licenziamento, laddove non s Una recente giurisprudenza ha previsto che, anche qualora le assenze per malattia non comportino il superamento del comporto, le stesse possono essere tenute in considerazione come causa del licenziamento.na motivazione più ampia e complessa. Ciò non significa che le assenze per malattia, che non superino il periodo di comporto siano sempre e comunque irrilevanti ai fini del recesso, cioè che non possano mai essere tenute in considerazione come causa di licenziamento, laddove non siano invocate di per sé ma quale componente di una motivazione più ampia e complessa. </vt:lpstr>
      <vt:lpstr>Il licenziamento per eccessiva morbilità</vt:lpstr>
      <vt:lpstr>differenze</vt:lpstr>
      <vt:lpstr>Licenziamento per eccessiva morbilità - SI Cass. Civ. 18678/2014  Tribunale Milano, ord. n. 1341 del 16.1.2015 Tribunale di Milano, sent. n. 3426 del 15.12.2015 </vt:lpstr>
      <vt:lpstr>Nell’ipotesi del licenziamento per eccessiva morbilità la malattia non assume rilievo in sé; quello che rileva è l’impatto della presenza discontinua e non gestibile e programmabile sulla produttività dell’impesa e sul rapporto di lavoro che presuppone l’obbligo per il lavoratore di rendere una prestazione lavorativa utile e proficua.  </vt:lpstr>
      <vt:lpstr>Licenziamento per eccessiva morbilità - NO Corte d’Appello di Milano 19.7.2016 </vt:lpstr>
      <vt:lpstr>Licenziamento per scarso rendimento Cass. civ. n. 7522/17</vt:lpstr>
      <vt:lpstr>Conclusioni</vt:lpstr>
      <vt:lpstr>Presentazione di PowerPoint</vt:lpstr>
    </vt:vector>
  </TitlesOfParts>
  <Company>Columbia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Ports and Green technologies</dc:title>
  <dc:creator>chiara cellerino</dc:creator>
  <cp:lastModifiedBy>  MGMP28</cp:lastModifiedBy>
  <cp:revision>1178</cp:revision>
  <cp:lastPrinted>2016-07-11T05:16:08Z</cp:lastPrinted>
  <dcterms:created xsi:type="dcterms:W3CDTF">2010-09-18T08:35:47Z</dcterms:created>
  <dcterms:modified xsi:type="dcterms:W3CDTF">2017-07-03T15:53:14Z</dcterms:modified>
</cp:coreProperties>
</file>